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26" r:id="rId1"/>
  </p:sldMasterIdLst>
  <p:notesMasterIdLst>
    <p:notesMasterId r:id="rId40"/>
  </p:notesMasterIdLst>
  <p:handoutMasterIdLst>
    <p:handoutMasterId r:id="rId41"/>
  </p:handoutMasterIdLst>
  <p:sldIdLst>
    <p:sldId id="314" r:id="rId2"/>
    <p:sldId id="256" r:id="rId3"/>
    <p:sldId id="264" r:id="rId4"/>
    <p:sldId id="269" r:id="rId5"/>
    <p:sldId id="303" r:id="rId6"/>
    <p:sldId id="304" r:id="rId7"/>
    <p:sldId id="305" r:id="rId8"/>
    <p:sldId id="306" r:id="rId9"/>
    <p:sldId id="307" r:id="rId10"/>
    <p:sldId id="324" r:id="rId11"/>
    <p:sldId id="315" r:id="rId12"/>
    <p:sldId id="325" r:id="rId13"/>
    <p:sldId id="326" r:id="rId14"/>
    <p:sldId id="277" r:id="rId15"/>
    <p:sldId id="278" r:id="rId16"/>
    <p:sldId id="282" r:id="rId17"/>
    <p:sldId id="316" r:id="rId18"/>
    <p:sldId id="317" r:id="rId19"/>
    <p:sldId id="327" r:id="rId20"/>
    <p:sldId id="308" r:id="rId21"/>
    <p:sldId id="301" r:id="rId22"/>
    <p:sldId id="328" r:id="rId23"/>
    <p:sldId id="329" r:id="rId24"/>
    <p:sldId id="330" r:id="rId25"/>
    <p:sldId id="331" r:id="rId26"/>
    <p:sldId id="292" r:id="rId27"/>
    <p:sldId id="298" r:id="rId28"/>
    <p:sldId id="300" r:id="rId29"/>
    <p:sldId id="318" r:id="rId30"/>
    <p:sldId id="319" r:id="rId31"/>
    <p:sldId id="320" r:id="rId32"/>
    <p:sldId id="321" r:id="rId33"/>
    <p:sldId id="276" r:id="rId34"/>
    <p:sldId id="332" r:id="rId35"/>
    <p:sldId id="310" r:id="rId36"/>
    <p:sldId id="322" r:id="rId37"/>
    <p:sldId id="323" r:id="rId38"/>
    <p:sldId id="302" r:id="rId39"/>
  </p:sldIdLst>
  <p:sldSz cx="6858000" cy="5121275"/>
  <p:notesSz cx="7315200" cy="96012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191"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382"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572"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763"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5954" algn="l" defTabSz="914382" rtl="0" eaLnBrk="1" latinLnBrk="0" hangingPunct="1">
      <a:defRPr kern="1200">
        <a:solidFill>
          <a:schemeClr val="tx1"/>
        </a:solidFill>
        <a:latin typeface="Times New Roman" pitchFamily="18" charset="0"/>
        <a:ea typeface="+mn-ea"/>
        <a:cs typeface="+mn-cs"/>
      </a:defRPr>
    </a:lvl6pPr>
    <a:lvl7pPr marL="2743145" algn="l" defTabSz="914382" rtl="0" eaLnBrk="1" latinLnBrk="0" hangingPunct="1">
      <a:defRPr kern="1200">
        <a:solidFill>
          <a:schemeClr val="tx1"/>
        </a:solidFill>
        <a:latin typeface="Times New Roman" pitchFamily="18" charset="0"/>
        <a:ea typeface="+mn-ea"/>
        <a:cs typeface="+mn-cs"/>
      </a:defRPr>
    </a:lvl7pPr>
    <a:lvl8pPr marL="3200335" algn="l" defTabSz="914382" rtl="0" eaLnBrk="1" latinLnBrk="0" hangingPunct="1">
      <a:defRPr kern="1200">
        <a:solidFill>
          <a:schemeClr val="tx1"/>
        </a:solidFill>
        <a:latin typeface="Times New Roman" pitchFamily="18" charset="0"/>
        <a:ea typeface="+mn-ea"/>
        <a:cs typeface="+mn-cs"/>
      </a:defRPr>
    </a:lvl8pPr>
    <a:lvl9pPr marL="3657526" algn="l" defTabSz="914382"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613">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DDDDD"/>
    <a:srgbClr val="EAEAEA"/>
    <a:srgbClr val="00CC99"/>
    <a:srgbClr val="0099CC"/>
    <a:srgbClr val="FFCCFF"/>
    <a:srgbClr val="FF0066"/>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116" d="100"/>
          <a:sy n="116" d="100"/>
        </p:scale>
        <p:origin x="1518" y="78"/>
      </p:cViewPr>
      <p:guideLst>
        <p:guide orient="horz" pos="1613"/>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3792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33792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3792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0489B40D-659C-49DD-A7C5-0587A350C6F6}" type="slidenum">
              <a:rPr lang="en-US"/>
              <a:pPr>
                <a:defRPr/>
              </a:pPr>
              <a:t>‹#›</a:t>
            </a:fld>
            <a:endParaRPr lang="en-US"/>
          </a:p>
        </p:txBody>
      </p:sp>
    </p:spTree>
    <p:extLst>
      <p:ext uri="{BB962C8B-B14F-4D97-AF65-F5344CB8AC3E}">
        <p14:creationId xmlns:p14="http://schemas.microsoft.com/office/powerpoint/2010/main" val="90953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smtClean="0"/>
            </a:lvl1pPr>
          </a:lstStyle>
          <a:p>
            <a:pPr>
              <a:defRPr/>
            </a:pPr>
            <a:endParaRPr lang="en-CA"/>
          </a:p>
        </p:txBody>
      </p:sp>
      <p:sp>
        <p:nvSpPr>
          <p:cNvPr id="1259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smtClean="0"/>
            </a:lvl1pPr>
          </a:lstStyle>
          <a:p>
            <a:pPr>
              <a:defRPr/>
            </a:pPr>
            <a:endParaRPr lang="en-CA"/>
          </a:p>
        </p:txBody>
      </p:sp>
      <p:sp>
        <p:nvSpPr>
          <p:cNvPr id="57348" name="Rectangle 4"/>
          <p:cNvSpPr>
            <a:spLocks noGrp="1" noRot="1" noChangeAspect="1" noChangeArrowheads="1" noTextEdit="1"/>
          </p:cNvSpPr>
          <p:nvPr>
            <p:ph type="sldImg" idx="2"/>
          </p:nvPr>
        </p:nvSpPr>
        <p:spPr bwMode="auto">
          <a:xfrm>
            <a:off x="1247775" y="720725"/>
            <a:ext cx="4819650" cy="3600450"/>
          </a:xfrm>
          <a:prstGeom prst="rect">
            <a:avLst/>
          </a:prstGeom>
          <a:noFill/>
          <a:ln w="9525">
            <a:solidFill>
              <a:srgbClr val="000000"/>
            </a:solidFill>
            <a:miter lim="800000"/>
            <a:headEnd/>
            <a:tailEnd/>
          </a:ln>
        </p:spPr>
      </p:sp>
      <p:sp>
        <p:nvSpPr>
          <p:cNvPr id="1259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smtClean="0"/>
              <a:t>Click to edit Master text styles</a:t>
            </a:r>
          </a:p>
          <a:p>
            <a:pPr lvl="1"/>
            <a:r>
              <a:rPr lang="en-CA" noProof="0" smtClean="0"/>
              <a:t>Second level</a:t>
            </a:r>
          </a:p>
          <a:p>
            <a:pPr lvl="2"/>
            <a:r>
              <a:rPr lang="en-CA" noProof="0" smtClean="0"/>
              <a:t>Third level</a:t>
            </a:r>
          </a:p>
          <a:p>
            <a:pPr lvl="3"/>
            <a:r>
              <a:rPr lang="en-CA" noProof="0" smtClean="0"/>
              <a:t>Fourth level</a:t>
            </a:r>
          </a:p>
          <a:p>
            <a:pPr lvl="4"/>
            <a:r>
              <a:rPr lang="en-CA" noProof="0" smtClean="0"/>
              <a:t>Fifth level</a:t>
            </a:r>
          </a:p>
        </p:txBody>
      </p:sp>
      <p:sp>
        <p:nvSpPr>
          <p:cNvPr id="1259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smtClean="0"/>
            </a:lvl1pPr>
          </a:lstStyle>
          <a:p>
            <a:pPr>
              <a:defRPr/>
            </a:pPr>
            <a:endParaRPr lang="en-CA"/>
          </a:p>
        </p:txBody>
      </p:sp>
      <p:sp>
        <p:nvSpPr>
          <p:cNvPr id="1259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smtClean="0"/>
            </a:lvl1pPr>
          </a:lstStyle>
          <a:p>
            <a:pPr>
              <a:defRPr/>
            </a:pPr>
            <a:fld id="{EA900D03-19F4-4A8E-AC71-593AE7B75A55}" type="slidenum">
              <a:rPr lang="en-CA"/>
              <a:pPr>
                <a:defRPr/>
              </a:pPr>
              <a:t>‹#›</a:t>
            </a:fld>
            <a:endParaRPr lang="en-CA"/>
          </a:p>
        </p:txBody>
      </p:sp>
    </p:spTree>
    <p:extLst>
      <p:ext uri="{BB962C8B-B14F-4D97-AF65-F5344CB8AC3E}">
        <p14:creationId xmlns:p14="http://schemas.microsoft.com/office/powerpoint/2010/main" val="41324453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191"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382"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572"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763"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5954" algn="l" defTabSz="914382" rtl="0" eaLnBrk="1" latinLnBrk="0" hangingPunct="1">
      <a:defRPr sz="1200" kern="1200">
        <a:solidFill>
          <a:schemeClr val="tx1"/>
        </a:solidFill>
        <a:latin typeface="+mn-lt"/>
        <a:ea typeface="+mn-ea"/>
        <a:cs typeface="+mn-cs"/>
      </a:defRPr>
    </a:lvl6pPr>
    <a:lvl7pPr marL="2743145" algn="l" defTabSz="914382" rtl="0" eaLnBrk="1" latinLnBrk="0" hangingPunct="1">
      <a:defRPr sz="1200" kern="1200">
        <a:solidFill>
          <a:schemeClr val="tx1"/>
        </a:solidFill>
        <a:latin typeface="+mn-lt"/>
        <a:ea typeface="+mn-ea"/>
        <a:cs typeface="+mn-cs"/>
      </a:defRPr>
    </a:lvl7pPr>
    <a:lvl8pPr marL="3200335" algn="l" defTabSz="914382" rtl="0" eaLnBrk="1" latinLnBrk="0" hangingPunct="1">
      <a:defRPr sz="1200" kern="1200">
        <a:solidFill>
          <a:schemeClr val="tx1"/>
        </a:solidFill>
        <a:latin typeface="+mn-lt"/>
        <a:ea typeface="+mn-ea"/>
        <a:cs typeface="+mn-cs"/>
      </a:defRPr>
    </a:lvl8pPr>
    <a:lvl9pPr marL="3657526" algn="l" defTabSz="91438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CC36AED4-C674-4DC4-889C-6F97E55C1BF0}" type="slidenum">
              <a:rPr lang="en-CA"/>
              <a:pPr/>
              <a:t>7</a:t>
            </a:fld>
            <a:endParaRPr lang="en-CA"/>
          </a:p>
        </p:txBody>
      </p:sp>
      <p:sp>
        <p:nvSpPr>
          <p:cNvPr id="58371" name="Rectangle 2"/>
          <p:cNvSpPr>
            <a:spLocks noGrp="1" noRot="1" noChangeAspect="1" noChangeArrowheads="1" noTextEdit="1"/>
          </p:cNvSpPr>
          <p:nvPr>
            <p:ph type="sldImg"/>
          </p:nvPr>
        </p:nvSpPr>
        <p:spPr>
          <a:xfrm>
            <a:off x="1204913" y="708025"/>
            <a:ext cx="4852987" cy="3625850"/>
          </a:xfrm>
          <a:ln/>
        </p:spPr>
      </p:sp>
      <p:sp>
        <p:nvSpPr>
          <p:cNvPr id="58372" name="Rectangle 3"/>
          <p:cNvSpPr>
            <a:spLocks noGrp="1" noChangeArrowheads="1"/>
          </p:cNvSpPr>
          <p:nvPr>
            <p:ph type="body" idx="1"/>
          </p:nvPr>
        </p:nvSpPr>
        <p:spPr>
          <a:xfrm>
            <a:off x="958850" y="4570413"/>
            <a:ext cx="5345113" cy="4335462"/>
          </a:xfrm>
          <a:noFill/>
          <a:ln/>
        </p:spPr>
        <p:txBody>
          <a:bodyPr/>
          <a:lstStyle/>
          <a:p>
            <a:r>
              <a:rPr lang="en-US" smtClean="0"/>
              <a:t>Help in the selection – do the research and find out what their employee culture is like and if you think this company is a good fit for you</a:t>
            </a:r>
          </a:p>
          <a:p>
            <a:r>
              <a:rPr lang="en-US" smtClean="0"/>
              <a:t>Better cv letter and resume – when researching you can identify how you can fit into the company and what you can offer it, this information can be highlighted in your cv letter and resume</a:t>
            </a:r>
          </a:p>
          <a:p>
            <a:r>
              <a:rPr lang="en-US" smtClean="0"/>
              <a:t>Effective interview – you can answer the question highlighting your areas that fit well into the company, your informed responses will prove you are prepared, organized and interested</a:t>
            </a:r>
          </a:p>
          <a:p>
            <a:r>
              <a:rPr lang="en-US" smtClean="0"/>
              <a:t>Informed decisions – at the end of the interview in your opportunity to ask questions you can fill in the gaps in your research, confirming things you may have questioned about the company in your research and verifying if this is a good fit for you</a:t>
            </a:r>
          </a:p>
        </p:txBody>
      </p:sp>
    </p:spTree>
    <p:extLst>
      <p:ext uri="{BB962C8B-B14F-4D97-AF65-F5344CB8AC3E}">
        <p14:creationId xmlns:p14="http://schemas.microsoft.com/office/powerpoint/2010/main" val="2280367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FEA9F31-5B73-43A2-986C-9124428DFF8F}" type="slidenum">
              <a:rPr lang="en-CA"/>
              <a:pPr/>
              <a:t>26</a:t>
            </a:fld>
            <a:endParaRPr lang="en-CA"/>
          </a:p>
        </p:txBody>
      </p:sp>
      <p:sp>
        <p:nvSpPr>
          <p:cNvPr id="59395" name="Rectangle 2"/>
          <p:cNvSpPr>
            <a:spLocks noGrp="1" noRot="1" noChangeAspect="1" noChangeArrowheads="1" noTextEdit="1"/>
          </p:cNvSpPr>
          <p:nvPr>
            <p:ph type="sldImg"/>
          </p:nvPr>
        </p:nvSpPr>
        <p:spPr>
          <a:xfrm>
            <a:off x="1247775" y="720725"/>
            <a:ext cx="4819650" cy="3600450"/>
          </a:xfrm>
          <a:ln/>
        </p:spPr>
      </p:sp>
      <p:sp>
        <p:nvSpPr>
          <p:cNvPr id="59396" name="Rectangle 3"/>
          <p:cNvSpPr>
            <a:spLocks noGrp="1" noChangeArrowheads="1"/>
          </p:cNvSpPr>
          <p:nvPr>
            <p:ph type="body" idx="1"/>
          </p:nvPr>
        </p:nvSpPr>
        <p:spPr>
          <a:noFill/>
          <a:ln/>
        </p:spPr>
        <p:txBody>
          <a:bodyPr/>
          <a:lstStyle/>
          <a:p>
            <a:r>
              <a:rPr lang="en-CA" smtClean="0"/>
              <a:t>Explain that the typical interview question is hypothetical – based on assumption</a:t>
            </a:r>
          </a:p>
          <a:p>
            <a:r>
              <a:rPr lang="en-CA" smtClean="0"/>
              <a:t>The behavioural based interview is factual – based on an actual situation they have experienced</a:t>
            </a:r>
            <a:endParaRPr lang="en-US" smtClean="0"/>
          </a:p>
        </p:txBody>
      </p:sp>
    </p:spTree>
    <p:extLst>
      <p:ext uri="{BB962C8B-B14F-4D97-AF65-F5344CB8AC3E}">
        <p14:creationId xmlns:p14="http://schemas.microsoft.com/office/powerpoint/2010/main" val="2640346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33FFE9E-0EF4-40FB-A0B9-2AD931B5FB23}" type="slidenum">
              <a:rPr lang="en-CA"/>
              <a:pPr/>
              <a:t>28</a:t>
            </a:fld>
            <a:endParaRPr lang="en-CA"/>
          </a:p>
        </p:txBody>
      </p:sp>
      <p:sp>
        <p:nvSpPr>
          <p:cNvPr id="62467" name="Rectangle 2"/>
          <p:cNvSpPr>
            <a:spLocks noGrp="1" noRot="1" noChangeAspect="1" noChangeArrowheads="1" noTextEdit="1"/>
          </p:cNvSpPr>
          <p:nvPr>
            <p:ph type="sldImg"/>
          </p:nvPr>
        </p:nvSpPr>
        <p:spPr>
          <a:xfrm>
            <a:off x="1247775" y="720725"/>
            <a:ext cx="4819650" cy="3600450"/>
          </a:xfrm>
          <a:ln/>
        </p:spPr>
      </p:sp>
      <p:sp>
        <p:nvSpPr>
          <p:cNvPr id="62468" name="Rectangle 3"/>
          <p:cNvSpPr>
            <a:spLocks noGrp="1" noChangeArrowheads="1"/>
          </p:cNvSpPr>
          <p:nvPr>
            <p:ph type="body" idx="1"/>
          </p:nvPr>
        </p:nvSpPr>
        <p:spPr>
          <a:noFill/>
          <a:ln/>
        </p:spPr>
        <p:txBody>
          <a:bodyPr/>
          <a:lstStyle/>
          <a:p>
            <a:r>
              <a:rPr lang="en-CA" smtClean="0"/>
              <a:t>Give the what’s, when’s, where’s, and how’s of the situation</a:t>
            </a:r>
            <a:endParaRPr lang="en-US" smtClean="0"/>
          </a:p>
        </p:txBody>
      </p:sp>
    </p:spTree>
    <p:extLst>
      <p:ext uri="{BB962C8B-B14F-4D97-AF65-F5344CB8AC3E}">
        <p14:creationId xmlns:p14="http://schemas.microsoft.com/office/powerpoint/2010/main" val="352660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In-Class</a:t>
            </a:r>
            <a:r>
              <a:rPr lang="en-CA" baseline="0" dirty="0" smtClean="0"/>
              <a:t> </a:t>
            </a:r>
            <a:r>
              <a:rPr lang="en-CA" baseline="0" smtClean="0"/>
              <a:t>Activity: </a:t>
            </a:r>
            <a:r>
              <a:rPr lang="en-CA" smtClean="0"/>
              <a:t>Watch </a:t>
            </a:r>
            <a:r>
              <a:rPr lang="en-CA" dirty="0" smtClean="0"/>
              <a:t>in class – a funny video titles “16 ways to screw</a:t>
            </a:r>
            <a:r>
              <a:rPr lang="en-CA" baseline="0" dirty="0" smtClean="0"/>
              <a:t> up an interview”</a:t>
            </a:r>
            <a:endParaRPr lang="en-CA" dirty="0"/>
          </a:p>
        </p:txBody>
      </p:sp>
      <p:sp>
        <p:nvSpPr>
          <p:cNvPr id="4" name="Slide Number Placeholder 3"/>
          <p:cNvSpPr>
            <a:spLocks noGrp="1"/>
          </p:cNvSpPr>
          <p:nvPr>
            <p:ph type="sldNum" sz="quarter" idx="10"/>
          </p:nvPr>
        </p:nvSpPr>
        <p:spPr/>
        <p:txBody>
          <a:bodyPr/>
          <a:lstStyle/>
          <a:p>
            <a:pPr>
              <a:defRPr/>
            </a:pPr>
            <a:fld id="{EA900D03-19F4-4A8E-AC71-593AE7B75A55}" type="slidenum">
              <a:rPr lang="en-CA" smtClean="0"/>
              <a:pPr>
                <a:defRPr/>
              </a:pPr>
              <a:t>34</a:t>
            </a:fld>
            <a:endParaRPr lang="en-CA"/>
          </a:p>
        </p:txBody>
      </p:sp>
    </p:spTree>
    <p:extLst>
      <p:ext uri="{BB962C8B-B14F-4D97-AF65-F5344CB8AC3E}">
        <p14:creationId xmlns:p14="http://schemas.microsoft.com/office/powerpoint/2010/main" val="40867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Watch</a:t>
            </a:r>
            <a:r>
              <a:rPr lang="en-CA" baseline="0" dirty="0" smtClean="0"/>
              <a:t> on their own </a:t>
            </a:r>
            <a:endParaRPr lang="en-CA" dirty="0"/>
          </a:p>
        </p:txBody>
      </p:sp>
      <p:sp>
        <p:nvSpPr>
          <p:cNvPr id="4" name="Slide Number Placeholder 3"/>
          <p:cNvSpPr>
            <a:spLocks noGrp="1"/>
          </p:cNvSpPr>
          <p:nvPr>
            <p:ph type="sldNum" sz="quarter" idx="10"/>
          </p:nvPr>
        </p:nvSpPr>
        <p:spPr/>
        <p:txBody>
          <a:bodyPr/>
          <a:lstStyle/>
          <a:p>
            <a:pPr>
              <a:defRPr/>
            </a:pPr>
            <a:fld id="{EA900D03-19F4-4A8E-AC71-593AE7B75A55}" type="slidenum">
              <a:rPr lang="en-CA" smtClean="0"/>
              <a:pPr>
                <a:defRPr/>
              </a:pPr>
              <a:t>35</a:t>
            </a:fld>
            <a:endParaRPr lang="en-CA"/>
          </a:p>
        </p:txBody>
      </p:sp>
    </p:spTree>
    <p:extLst>
      <p:ext uri="{BB962C8B-B14F-4D97-AF65-F5344CB8AC3E}">
        <p14:creationId xmlns:p14="http://schemas.microsoft.com/office/powerpoint/2010/main" val="2720026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Update</a:t>
            </a:r>
            <a:r>
              <a:rPr lang="en-CA" baseline="0" dirty="0" smtClean="0"/>
              <a:t> to m</a:t>
            </a:r>
            <a:r>
              <a:rPr lang="en-CA" dirty="0" smtClean="0"/>
              <a:t>ake it</a:t>
            </a:r>
            <a:r>
              <a:rPr lang="en-CA" baseline="0" dirty="0" smtClean="0"/>
              <a:t> relatable to your program</a:t>
            </a:r>
            <a:endParaRPr lang="en-CA" dirty="0"/>
          </a:p>
        </p:txBody>
      </p:sp>
      <p:sp>
        <p:nvSpPr>
          <p:cNvPr id="4" name="Slide Number Placeholder 3"/>
          <p:cNvSpPr>
            <a:spLocks noGrp="1"/>
          </p:cNvSpPr>
          <p:nvPr>
            <p:ph type="sldNum" sz="quarter" idx="10"/>
          </p:nvPr>
        </p:nvSpPr>
        <p:spPr/>
        <p:txBody>
          <a:bodyPr/>
          <a:lstStyle/>
          <a:p>
            <a:pPr>
              <a:defRPr/>
            </a:pPr>
            <a:fld id="{EA900D03-19F4-4A8E-AC71-593AE7B75A55}" type="slidenum">
              <a:rPr lang="en-CA" smtClean="0"/>
              <a:pPr>
                <a:defRPr/>
              </a:pPr>
              <a:t>38</a:t>
            </a:fld>
            <a:endParaRPr lang="en-CA"/>
          </a:p>
        </p:txBody>
      </p:sp>
    </p:spTree>
    <p:extLst>
      <p:ext uri="{BB962C8B-B14F-4D97-AF65-F5344CB8AC3E}">
        <p14:creationId xmlns:p14="http://schemas.microsoft.com/office/powerpoint/2010/main" val="1740094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1" y="3482995"/>
            <a:ext cx="686331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68452" tIns="34226" rIns="68452" bIns="34226" anchor="ctr"/>
          <a:lstStyle>
            <a:extLst/>
          </a:lstStyle>
          <a:p>
            <a:pPr algn="ctr" eaLnBrk="1" latinLnBrk="0" hangingPunct="1"/>
            <a:endParaRPr kumimoji="0" lang="en-US"/>
          </a:p>
        </p:txBody>
      </p:sp>
      <p:sp>
        <p:nvSpPr>
          <p:cNvPr id="9" name="Title 8"/>
          <p:cNvSpPr>
            <a:spLocks noGrp="1"/>
          </p:cNvSpPr>
          <p:nvPr>
            <p:ph type="ctrTitle"/>
          </p:nvPr>
        </p:nvSpPr>
        <p:spPr>
          <a:xfrm>
            <a:off x="514350" y="1308771"/>
            <a:ext cx="5829300" cy="1366391"/>
          </a:xfrm>
        </p:spPr>
        <p:txBody>
          <a:bodyPr vert="horz" anchor="b">
            <a:normAutofit/>
            <a:scene3d>
              <a:camera prst="orthographicFront"/>
              <a:lightRig rig="soft" dir="t"/>
            </a:scene3d>
            <a:sp3d prstMaterial="softEdge">
              <a:bevelT w="25400" h="25400"/>
            </a:sp3d>
          </a:bodyPr>
          <a:lstStyle>
            <a:lvl1pPr algn="r">
              <a:defRPr sz="36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514350" y="2697001"/>
            <a:ext cx="5829300" cy="895890"/>
          </a:xfrm>
        </p:spPr>
        <p:txBody>
          <a:bodyPr lIns="34226" rIns="34226"/>
          <a:lstStyle>
            <a:lvl1pPr marL="0" marR="47916" indent="0" algn="r">
              <a:buNone/>
              <a:defRPr>
                <a:solidFill>
                  <a:schemeClr val="tx2"/>
                </a:solidFill>
              </a:defRPr>
            </a:lvl1pPr>
            <a:lvl2pPr marL="342260" indent="0" algn="ctr">
              <a:buNone/>
            </a:lvl2pPr>
            <a:lvl3pPr marL="684520" indent="0" algn="ctr">
              <a:buNone/>
            </a:lvl3pPr>
            <a:lvl4pPr marL="1026780" indent="0" algn="ctr">
              <a:buNone/>
            </a:lvl4pPr>
            <a:lvl5pPr marL="1369040" indent="0" algn="ctr">
              <a:buNone/>
            </a:lvl5pPr>
            <a:lvl6pPr marL="1711300" indent="0" algn="ctr">
              <a:buNone/>
            </a:lvl6pPr>
            <a:lvl7pPr marL="2053560" indent="0" algn="ctr">
              <a:buNone/>
            </a:lvl7pPr>
            <a:lvl8pPr marL="2395819" indent="0" algn="ctr">
              <a:buNone/>
            </a:lvl8pPr>
            <a:lvl9pPr marL="2738079" indent="0" algn="ctr">
              <a:buNone/>
            </a:lvl9pPr>
            <a:extLst/>
          </a:lstStyle>
          <a:p>
            <a:r>
              <a:rPr kumimoji="0" lang="en-US" smtClean="0"/>
              <a:t>Click to edit Master subtitle style</a:t>
            </a:r>
            <a:endParaRPr kumimoji="0" lang="en-US"/>
          </a:p>
        </p:txBody>
      </p:sp>
      <p:grpSp>
        <p:nvGrpSpPr>
          <p:cNvPr id="2" name="Group 1"/>
          <p:cNvGrpSpPr/>
          <p:nvPr/>
        </p:nvGrpSpPr>
        <p:grpSpPr>
          <a:xfrm>
            <a:off x="-2824" y="3698699"/>
            <a:ext cx="6860824" cy="1427869"/>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FB0567F-43F9-4155-8F76-A4676766671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342900" y="1106197"/>
            <a:ext cx="6172200" cy="3275339"/>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1F654D7-8D34-47B5-9F5D-2F669626A30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33010" y="205090"/>
            <a:ext cx="1333103" cy="4176446"/>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342900" y="205091"/>
            <a:ext cx="4743450" cy="417644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816EF65-17F5-49CF-9021-A777042488A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57150"/>
            <a:ext cx="5537200" cy="796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43001" y="966789"/>
            <a:ext cx="2695575" cy="3927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990976" y="966789"/>
            <a:ext cx="2695575" cy="3927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1"/>
          <p:cNvSpPr>
            <a:spLocks noGrp="1" noChangeArrowheads="1"/>
          </p:cNvSpPr>
          <p:nvPr>
            <p:ph type="dt" sz="half" idx="10"/>
          </p:nvPr>
        </p:nvSpPr>
        <p:spPr>
          <a:ln/>
        </p:spPr>
        <p:txBody>
          <a:bodyPr/>
          <a:lstStyle>
            <a:lvl1pPr>
              <a:defRPr/>
            </a:lvl1pPr>
          </a:lstStyle>
          <a:p>
            <a:endParaRPr lang="en-US"/>
          </a:p>
        </p:txBody>
      </p:sp>
      <p:sp>
        <p:nvSpPr>
          <p:cNvPr id="6" name="Rectangle 32"/>
          <p:cNvSpPr>
            <a:spLocks noGrp="1" noChangeArrowheads="1"/>
          </p:cNvSpPr>
          <p:nvPr>
            <p:ph type="ftr" sz="quarter" idx="11"/>
          </p:nvPr>
        </p:nvSpPr>
        <p:spPr>
          <a:ln/>
        </p:spPr>
        <p:txBody>
          <a:bodyPr/>
          <a:lstStyle>
            <a:lvl1pPr>
              <a:defRPr/>
            </a:lvl1pPr>
          </a:lstStyle>
          <a:p>
            <a:endParaRPr lang="en-US"/>
          </a:p>
        </p:txBody>
      </p:sp>
      <p:sp>
        <p:nvSpPr>
          <p:cNvPr id="7" name="Rectangle 33"/>
          <p:cNvSpPr>
            <a:spLocks noGrp="1" noChangeArrowheads="1"/>
          </p:cNvSpPr>
          <p:nvPr>
            <p:ph type="sldNum" sz="quarter" idx="12"/>
          </p:nvPr>
        </p:nvSpPr>
        <p:spPr>
          <a:ln/>
        </p:spPr>
        <p:txBody>
          <a:bodyPr/>
          <a:lstStyle>
            <a:lvl1pPr>
              <a:defRPr/>
            </a:lvl1pPr>
          </a:lstStyle>
          <a:p>
            <a:fld id="{4768235A-CE6A-4124-92D6-2DFCA5933223}" type="slidenum">
              <a:rPr lang="en-US"/>
              <a:pPr/>
              <a:t>‹#›</a:t>
            </a:fld>
            <a:endParaRPr lang="en-US"/>
          </a:p>
        </p:txBody>
      </p:sp>
    </p:spTree>
    <p:extLst>
      <p:ext uri="{BB962C8B-B14F-4D97-AF65-F5344CB8AC3E}">
        <p14:creationId xmlns:p14="http://schemas.microsoft.com/office/powerpoint/2010/main" val="2488370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57150"/>
            <a:ext cx="5537200" cy="796925"/>
          </a:xfrm>
        </p:spPr>
        <p:txBody>
          <a:bodyPr/>
          <a:lstStyle/>
          <a:p>
            <a:r>
              <a:rPr lang="en-US"/>
              <a:t>Click to edit Master title style</a:t>
            </a:r>
          </a:p>
        </p:txBody>
      </p:sp>
      <p:sp>
        <p:nvSpPr>
          <p:cNvPr id="3" name="Content Placeholder 2"/>
          <p:cNvSpPr>
            <a:spLocks noGrp="1"/>
          </p:cNvSpPr>
          <p:nvPr>
            <p:ph sz="half" idx="1"/>
          </p:nvPr>
        </p:nvSpPr>
        <p:spPr>
          <a:xfrm>
            <a:off x="1143001" y="966789"/>
            <a:ext cx="2695575" cy="3927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3990976" y="966788"/>
            <a:ext cx="2695575" cy="188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990976" y="3006726"/>
            <a:ext cx="2695575" cy="1887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1"/>
          <p:cNvSpPr>
            <a:spLocks noGrp="1" noChangeArrowheads="1"/>
          </p:cNvSpPr>
          <p:nvPr>
            <p:ph type="dt" sz="half" idx="10"/>
          </p:nvPr>
        </p:nvSpPr>
        <p:spPr/>
        <p:txBody>
          <a:bodyPr/>
          <a:lstStyle>
            <a:lvl1pPr>
              <a:defRPr/>
            </a:lvl1pPr>
          </a:lstStyle>
          <a:p>
            <a:pPr>
              <a:defRPr/>
            </a:pPr>
            <a:endParaRPr lang="en-US"/>
          </a:p>
        </p:txBody>
      </p:sp>
      <p:sp>
        <p:nvSpPr>
          <p:cNvPr id="7" name="Rectangle 32"/>
          <p:cNvSpPr>
            <a:spLocks noGrp="1" noChangeArrowheads="1"/>
          </p:cNvSpPr>
          <p:nvPr>
            <p:ph type="ftr" sz="quarter" idx="11"/>
          </p:nvPr>
        </p:nvSpPr>
        <p:spPr/>
        <p:txBody>
          <a:bodyPr/>
          <a:lstStyle>
            <a:lvl1pPr>
              <a:defRPr/>
            </a:lvl1pPr>
          </a:lstStyle>
          <a:p>
            <a:pPr>
              <a:defRPr/>
            </a:pPr>
            <a:endParaRPr lang="en-US"/>
          </a:p>
        </p:txBody>
      </p:sp>
      <p:sp>
        <p:nvSpPr>
          <p:cNvPr id="8" name="Rectangle 33"/>
          <p:cNvSpPr>
            <a:spLocks noGrp="1" noChangeArrowheads="1"/>
          </p:cNvSpPr>
          <p:nvPr>
            <p:ph type="sldNum" sz="quarter" idx="12"/>
          </p:nvPr>
        </p:nvSpPr>
        <p:spPr/>
        <p:txBody>
          <a:bodyPr/>
          <a:lstStyle>
            <a:lvl1pPr>
              <a:defRPr/>
            </a:lvl1pPr>
          </a:lstStyle>
          <a:p>
            <a:pPr>
              <a:defRPr/>
            </a:pPr>
            <a:fld id="{5A48E02A-A30C-4258-A3EA-D34EC0EF1D02}" type="slidenum">
              <a:rPr lang="en-US"/>
              <a:pPr>
                <a:defRPr/>
              </a:pPr>
              <a:t>‹#›</a:t>
            </a:fld>
            <a:endParaRPr lang="en-US"/>
          </a:p>
        </p:txBody>
      </p:sp>
    </p:spTree>
    <p:extLst>
      <p:ext uri="{BB962C8B-B14F-4D97-AF65-F5344CB8AC3E}">
        <p14:creationId xmlns:p14="http://schemas.microsoft.com/office/powerpoint/2010/main" val="2177491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34B4407-2AD8-49BE-BC30-4FDC605206CE}"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82" y="791350"/>
            <a:ext cx="5829300" cy="1365673"/>
          </a:xfrm>
        </p:spPr>
        <p:txBody>
          <a:bodyPr vert="horz" anchor="b">
            <a:normAutofit/>
            <a:scene3d>
              <a:camera prst="orthographicFront"/>
              <a:lightRig rig="soft" dir="t"/>
            </a:scene3d>
            <a:sp3d prstMaterial="softEdge">
              <a:bevelT w="25400" h="25400"/>
            </a:sp3d>
          </a:bodyPr>
          <a:lstStyle>
            <a:lvl1pPr algn="r">
              <a:buNone/>
              <a:defRPr sz="36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942035" y="2189283"/>
            <a:ext cx="3429000" cy="1086451"/>
          </a:xfrm>
        </p:spPr>
        <p:txBody>
          <a:bodyPr lIns="68452" rIns="68452" anchor="t"/>
          <a:lstStyle>
            <a:lvl1pPr marL="0" indent="0" algn="l">
              <a:buNone/>
              <a:defRPr sz="1700">
                <a:solidFill>
                  <a:schemeClr val="tx1"/>
                </a:solidFill>
              </a:defRPr>
            </a:lvl1pPr>
            <a:lvl2pPr>
              <a:buNone/>
              <a:defRPr sz="1300">
                <a:solidFill>
                  <a:schemeClr val="tx1">
                    <a:tint val="75000"/>
                  </a:schemeClr>
                </a:solidFill>
              </a:defRPr>
            </a:lvl2pPr>
            <a:lvl3pPr>
              <a:buNone/>
              <a:defRPr sz="1200">
                <a:solidFill>
                  <a:schemeClr val="tx1">
                    <a:tint val="75000"/>
                  </a:schemeClr>
                </a:solidFill>
              </a:defRPr>
            </a:lvl3pPr>
            <a:lvl4pPr>
              <a:buNone/>
              <a:defRPr sz="1000">
                <a:solidFill>
                  <a:schemeClr val="tx1">
                    <a:tint val="75000"/>
                  </a:schemeClr>
                </a:solidFill>
              </a:defRPr>
            </a:lvl4pPr>
            <a:lvl5pPr>
              <a:buNone/>
              <a:defRPr sz="10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74D0A58-5A04-4DE9-BA10-C99082E7257A}" type="slidenum">
              <a:rPr lang="en-US" smtClean="0"/>
              <a:pPr/>
              <a:t>‹#›</a:t>
            </a:fld>
            <a:endParaRPr lang="en-US"/>
          </a:p>
        </p:txBody>
      </p:sp>
      <p:sp>
        <p:nvSpPr>
          <p:cNvPr id="7" name="Chevron 6"/>
          <p:cNvSpPr/>
          <p:nvPr/>
        </p:nvSpPr>
        <p:spPr>
          <a:xfrm>
            <a:off x="2727510" y="2244364"/>
            <a:ext cx="137160" cy="170709"/>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68452" tIns="34226" rIns="68452" bIns="34226" anchor="ctr"/>
          <a:lstStyle>
            <a:extLst/>
          </a:lstStyle>
          <a:p>
            <a:pPr algn="l" eaLnBrk="1" latinLnBrk="0" hangingPunct="1"/>
            <a:endParaRPr kumimoji="0" lang="en-US"/>
          </a:p>
        </p:txBody>
      </p:sp>
      <p:sp>
        <p:nvSpPr>
          <p:cNvPr id="8" name="Chevron 7"/>
          <p:cNvSpPr/>
          <p:nvPr/>
        </p:nvSpPr>
        <p:spPr>
          <a:xfrm>
            <a:off x="2587698" y="2244364"/>
            <a:ext cx="137160" cy="170709"/>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68452" tIns="34226" rIns="68452" bIns="34226" anchor="ctr"/>
          <a:lstStyle>
            <a:extLst/>
          </a:lstStyle>
          <a:p>
            <a:pPr algn="l"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900" y="1106196"/>
            <a:ext cx="3028950" cy="3379805"/>
          </a:xfrm>
        </p:spPr>
        <p:txBody>
          <a:bodyPr/>
          <a:lstStyle>
            <a:lvl1pPr>
              <a:defRPr sz="2100"/>
            </a:lvl1pPr>
            <a:lvl2pPr>
              <a:defRPr sz="1800"/>
            </a:lvl2pPr>
            <a:lvl3pPr>
              <a:defRPr sz="1500"/>
            </a:lvl3pPr>
            <a:lvl4pPr>
              <a:defRPr sz="1300"/>
            </a:lvl4pPr>
            <a:lvl5pPr>
              <a:defRPr sz="13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3486150" y="1106196"/>
            <a:ext cx="3028950" cy="3379805"/>
          </a:xfrm>
        </p:spPr>
        <p:txBody>
          <a:bodyPr/>
          <a:lstStyle>
            <a:lvl1pPr>
              <a:defRPr sz="2100"/>
            </a:lvl1pPr>
            <a:lvl2pPr>
              <a:defRPr sz="1800"/>
            </a:lvl2pPr>
            <a:lvl3pPr>
              <a:defRPr sz="1500"/>
            </a:lvl3pPr>
            <a:lvl4pPr>
              <a:defRPr sz="1300"/>
            </a:lvl4pPr>
            <a:lvl5pPr>
              <a:defRPr sz="13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F4ADF0C-AD92-4501-ADB1-4D1ECFF9E9E8}"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3903"/>
            <a:ext cx="6172200" cy="853546"/>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42900" y="4040117"/>
            <a:ext cx="3030141" cy="569031"/>
          </a:xfrm>
          <a:solidFill>
            <a:schemeClr val="accent1"/>
          </a:solidFill>
          <a:ln w="9652">
            <a:solidFill>
              <a:schemeClr val="accent1"/>
            </a:solidFill>
            <a:miter lim="800000"/>
          </a:ln>
        </p:spPr>
        <p:txBody>
          <a:bodyPr lIns="136904" anchor="ctr"/>
          <a:lstStyle>
            <a:lvl1pPr marL="0" indent="0">
              <a:buNone/>
              <a:defRPr sz="1800" b="0">
                <a:solidFill>
                  <a:schemeClr val="bg1"/>
                </a:solidFill>
              </a:defRPr>
            </a:lvl1pPr>
            <a:lvl2pPr>
              <a:buNone/>
              <a:defRPr sz="1500" b="1"/>
            </a:lvl2pPr>
            <a:lvl3pPr>
              <a:buNone/>
              <a:defRPr sz="1300" b="1"/>
            </a:lvl3pPr>
            <a:lvl4pPr>
              <a:buNone/>
              <a:defRPr sz="1200" b="1"/>
            </a:lvl4pPr>
            <a:lvl5pPr>
              <a:buNone/>
              <a:defRPr sz="12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3483770" y="4040117"/>
            <a:ext cx="3031331" cy="569031"/>
          </a:xfrm>
          <a:solidFill>
            <a:schemeClr val="accent1"/>
          </a:solidFill>
          <a:ln w="9652">
            <a:solidFill>
              <a:schemeClr val="accent1"/>
            </a:solidFill>
            <a:miter lim="800000"/>
          </a:ln>
        </p:spPr>
        <p:txBody>
          <a:bodyPr lIns="136904" anchor="ctr"/>
          <a:lstStyle>
            <a:lvl1pPr marL="0" indent="0">
              <a:buNone/>
              <a:defRPr sz="1800" b="0">
                <a:solidFill>
                  <a:schemeClr val="bg1"/>
                </a:solidFill>
              </a:defRPr>
            </a:lvl1pPr>
            <a:lvl2pPr>
              <a:buNone/>
              <a:defRPr sz="1500" b="1"/>
            </a:lvl2pPr>
            <a:lvl3pPr>
              <a:buNone/>
              <a:defRPr sz="1300" b="1"/>
            </a:lvl3pPr>
            <a:lvl4pPr>
              <a:buNone/>
              <a:defRPr sz="1200" b="1"/>
            </a:lvl4pPr>
            <a:lvl5pPr>
              <a:buNone/>
              <a:defRPr sz="12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42900" y="1078540"/>
            <a:ext cx="3030141" cy="2943548"/>
          </a:xfrm>
          <a:ln>
            <a:noFill/>
            <a:prstDash val="sysDash"/>
            <a:miter lim="800000"/>
          </a:ln>
        </p:spPr>
        <p:txBody>
          <a:bodyPr/>
          <a:lstStyle>
            <a:lvl1pPr>
              <a:defRPr sz="1800"/>
            </a:lvl1pPr>
            <a:lvl2pPr>
              <a:defRPr sz="1500"/>
            </a:lvl2pPr>
            <a:lvl3pPr>
              <a:defRPr sz="1300"/>
            </a:lvl3pPr>
            <a:lvl4pPr>
              <a:defRPr sz="1200"/>
            </a:lvl4pPr>
            <a:lvl5pPr>
              <a:defRPr sz="12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3483769" y="1078540"/>
            <a:ext cx="3031331" cy="2943548"/>
          </a:xfrm>
          <a:ln>
            <a:noFill/>
            <a:prstDash val="sysDash"/>
            <a:miter lim="800000"/>
          </a:ln>
        </p:spPr>
        <p:txBody>
          <a:bodyPr/>
          <a:lstStyle>
            <a:lvl1pPr>
              <a:spcBef>
                <a:spcPts val="0"/>
              </a:spcBef>
              <a:defRPr sz="1800"/>
            </a:lvl1pPr>
            <a:lvl2pPr>
              <a:defRPr sz="1500"/>
            </a:lvl2pPr>
            <a:lvl3pPr>
              <a:defRPr sz="1300"/>
            </a:lvl3pPr>
            <a:lvl4pPr>
              <a:defRPr sz="1200"/>
            </a:lvl4pPr>
            <a:lvl5pPr>
              <a:defRPr sz="12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6A8C1DB7-ED8E-4D7F-83FF-EAF210C8CEF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A54FC59B-A020-4FEB-98FF-5AB156D9630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EE66A2DB-5FEF-4516-A808-91542E116DC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41796"/>
            <a:ext cx="5611332" cy="341418"/>
          </a:xfrm>
        </p:spPr>
        <p:txBody>
          <a:bodyPr vert="horz" anchor="t">
            <a:noAutofit/>
            <a:sp3d prstMaterial="softEdge">
              <a:bevelT w="0" h="0"/>
            </a:sp3d>
          </a:bodyPr>
          <a:lstStyle>
            <a:lvl1pPr algn="r">
              <a:buNone/>
              <a:defRPr sz="19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3314700" y="3998972"/>
            <a:ext cx="2980944" cy="682837"/>
          </a:xfrm>
        </p:spPr>
        <p:txBody>
          <a:bodyPr/>
          <a:lstStyle>
            <a:lvl1pPr marL="0" indent="0" algn="r">
              <a:buNone/>
              <a:defRPr sz="1200"/>
            </a:lvl1pPr>
            <a:lvl2pPr>
              <a:buNone/>
              <a:defRPr sz="900"/>
            </a:lvl2pPr>
            <a:lvl3pPr>
              <a:buNone/>
              <a:defRPr sz="700"/>
            </a:lvl3pPr>
            <a:lvl4pPr>
              <a:buNone/>
              <a:defRPr sz="700"/>
            </a:lvl4pPr>
            <a:lvl5pPr>
              <a:buNone/>
              <a:defRPr sz="7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85800" y="204851"/>
            <a:ext cx="5609844" cy="3414183"/>
          </a:xfrm>
        </p:spPr>
        <p:txBody>
          <a:bodyPr/>
          <a:lstStyle>
            <a:lvl1pPr>
              <a:defRPr sz="2400"/>
            </a:lvl1pPr>
            <a:lvl2pPr>
              <a:defRPr sz="2100"/>
            </a:lvl2pPr>
            <a:lvl3pPr>
              <a:defRPr sz="1800"/>
            </a:lvl3pPr>
            <a:lvl4pPr>
              <a:defRPr sz="1500"/>
            </a:lvl4pPr>
            <a:lvl5pPr>
              <a:defRPr sz="15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5045274" y="4785191"/>
            <a:ext cx="1440180" cy="273135"/>
          </a:xfrm>
        </p:spPr>
        <p:txBody>
          <a:bodyPr/>
          <a:lstStyle>
            <a:extLst/>
          </a:lstStyle>
          <a:p>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708A055-D61D-4844-BDF3-2D263EB7955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55924" y="4064911"/>
            <a:ext cx="5372100" cy="484073"/>
          </a:xfrm>
          <a:noFill/>
        </p:spPr>
        <p:txBody>
          <a:bodyPr lIns="68452" tIns="0" rIns="68452" anchor="t"/>
          <a:lstStyle>
            <a:lvl1pPr marL="0" marR="13690" indent="0" algn="r">
              <a:buNone/>
              <a:defRPr sz="1000"/>
            </a:lvl1pPr>
            <a:lvl2pPr>
              <a:defRPr sz="900"/>
            </a:lvl2pPr>
            <a:lvl3pPr>
              <a:defRPr sz="700"/>
            </a:lvl3pPr>
            <a:lvl4pPr>
              <a:defRPr sz="700"/>
            </a:lvl4pPr>
            <a:lvl5pPr>
              <a:defRPr sz="7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171450" y="141860"/>
            <a:ext cx="6515100" cy="3277616"/>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24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endParaRPr lang="en-US"/>
          </a:p>
        </p:txBody>
      </p:sp>
      <p:sp>
        <p:nvSpPr>
          <p:cNvPr id="6" name="Footer Placeholder 5"/>
          <p:cNvSpPr>
            <a:spLocks noGrp="1"/>
          </p:cNvSpPr>
          <p:nvPr>
            <p:ph type="ftr" sz="quarter" idx="11"/>
          </p:nvPr>
        </p:nvSpPr>
        <p:spPr>
          <a:xfrm>
            <a:off x="3285054" y="4785192"/>
            <a:ext cx="1763011" cy="272660"/>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F3C7288-56AB-420B-9CCC-FC7CDE01B68E}" type="slidenum">
              <a:rPr lang="en-US" smtClean="0"/>
              <a:pPr/>
              <a:t>‹#›</a:t>
            </a:fld>
            <a:endParaRPr lang="en-US"/>
          </a:p>
        </p:txBody>
      </p:sp>
      <p:sp>
        <p:nvSpPr>
          <p:cNvPr id="2" name="Title 1"/>
          <p:cNvSpPr>
            <a:spLocks noGrp="1"/>
          </p:cNvSpPr>
          <p:nvPr>
            <p:ph type="title"/>
          </p:nvPr>
        </p:nvSpPr>
        <p:spPr>
          <a:xfrm>
            <a:off x="171450" y="3633075"/>
            <a:ext cx="6056574" cy="420181"/>
          </a:xfrm>
          <a:noFill/>
        </p:spPr>
        <p:txBody>
          <a:bodyPr anchor="t">
            <a:sp3d prstMaterial="softEdge"/>
          </a:bodyPr>
          <a:lstStyle>
            <a:lvl1pPr marR="0" algn="r">
              <a:buNone/>
              <a:defRPr sz="22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374455" y="4439436"/>
            <a:ext cx="3705468" cy="687822"/>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68452" tIns="34226" rIns="68452" bIns="34226" anchor="t" compatLnSpc="1"/>
          <a:lstStyle>
            <a:extLst/>
          </a:lstStyle>
          <a:p>
            <a:endParaRPr kumimoji="0" lang="en-US"/>
          </a:p>
        </p:txBody>
      </p:sp>
      <p:sp>
        <p:nvSpPr>
          <p:cNvPr id="9" name="Freeform 8"/>
          <p:cNvSpPr>
            <a:spLocks/>
          </p:cNvSpPr>
          <p:nvPr/>
        </p:nvSpPr>
        <p:spPr bwMode="auto">
          <a:xfrm>
            <a:off x="364288" y="4435012"/>
            <a:ext cx="2767838" cy="697062"/>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68452" tIns="34226" rIns="68452" bIns="34226" anchor="t" compatLnSpc="1"/>
          <a:lstStyle>
            <a:extLst/>
          </a:lstStyle>
          <a:p>
            <a:endParaRPr kumimoji="0" lang="en-US"/>
          </a:p>
        </p:txBody>
      </p:sp>
      <p:sp>
        <p:nvSpPr>
          <p:cNvPr id="10" name="Right Triangle 9"/>
          <p:cNvSpPr>
            <a:spLocks/>
          </p:cNvSpPr>
          <p:nvPr/>
        </p:nvSpPr>
        <p:spPr bwMode="auto">
          <a:xfrm>
            <a:off x="-4532" y="4324672"/>
            <a:ext cx="2551736" cy="80714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68452" tIns="34226" rIns="68452" bIns="34226" anchor="ctr" compatLnSpc="1"/>
          <a:lstStyle>
            <a:extLst/>
          </a:lstStyle>
          <a:p>
            <a:pPr algn="ctr" eaLnBrk="1" latinLnBrk="0" hangingPunct="1"/>
            <a:endParaRPr kumimoji="0" lang="en-US"/>
          </a:p>
        </p:txBody>
      </p:sp>
      <p:cxnSp>
        <p:nvCxnSpPr>
          <p:cNvPr id="11" name="Straight Connector 10"/>
          <p:cNvCxnSpPr/>
          <p:nvPr/>
        </p:nvCxnSpPr>
        <p:spPr>
          <a:xfrm>
            <a:off x="-6928" y="4322047"/>
            <a:ext cx="2554132" cy="80977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6498084" y="3725164"/>
            <a:ext cx="137160" cy="170709"/>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68452" tIns="34226" rIns="68452" bIns="34226" anchor="ctr"/>
          <a:lstStyle>
            <a:extLst/>
          </a:lstStyle>
          <a:p>
            <a:pPr algn="l" eaLnBrk="1" latinLnBrk="0" hangingPunct="1"/>
            <a:endParaRPr kumimoji="0" lang="en-US"/>
          </a:p>
        </p:txBody>
      </p:sp>
      <p:sp>
        <p:nvSpPr>
          <p:cNvPr id="13" name="Chevron 12"/>
          <p:cNvSpPr/>
          <p:nvPr/>
        </p:nvSpPr>
        <p:spPr>
          <a:xfrm>
            <a:off x="6358272" y="3725164"/>
            <a:ext cx="137160" cy="170709"/>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68452" tIns="34226" rIns="68452" bIns="34226" anchor="ctr"/>
          <a:lstStyle>
            <a:extLst/>
          </a:lstStyle>
          <a:p>
            <a:pPr algn="l" eaLnBrk="1" latinLnBrk="0" hangingPunct="1"/>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374455" y="4439436"/>
            <a:ext cx="3705468" cy="687822"/>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68452" tIns="34226" rIns="68452" bIns="34226" anchor="t" compatLnSpc="1"/>
          <a:lstStyle>
            <a:extLst/>
          </a:lstStyle>
          <a:p>
            <a:endParaRPr kumimoji="0" lang="en-US"/>
          </a:p>
        </p:txBody>
      </p:sp>
      <p:sp>
        <p:nvSpPr>
          <p:cNvPr id="12" name="Freeform 11"/>
          <p:cNvSpPr>
            <a:spLocks/>
          </p:cNvSpPr>
          <p:nvPr/>
        </p:nvSpPr>
        <p:spPr bwMode="auto">
          <a:xfrm>
            <a:off x="364288" y="4435012"/>
            <a:ext cx="2767838" cy="697062"/>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68452" tIns="34226" rIns="68452" bIns="34226" anchor="t" compatLnSpc="1"/>
          <a:lstStyle>
            <a:extLst/>
          </a:lstStyle>
          <a:p>
            <a:endParaRPr kumimoji="0" lang="en-US"/>
          </a:p>
        </p:txBody>
      </p:sp>
      <p:sp>
        <p:nvSpPr>
          <p:cNvPr id="14" name="Right Triangle 13"/>
          <p:cNvSpPr>
            <a:spLocks/>
          </p:cNvSpPr>
          <p:nvPr/>
        </p:nvSpPr>
        <p:spPr bwMode="auto">
          <a:xfrm>
            <a:off x="-4532" y="4324672"/>
            <a:ext cx="2551736" cy="807148"/>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68452" tIns="34226" rIns="68452" bIns="34226" anchor="ctr" compatLnSpc="1"/>
          <a:lstStyle>
            <a:extLst/>
          </a:lstStyle>
          <a:p>
            <a:pPr algn="ctr" eaLnBrk="1" latinLnBrk="0" hangingPunct="1"/>
            <a:endParaRPr kumimoji="0" lang="en-US"/>
          </a:p>
        </p:txBody>
      </p:sp>
      <p:cxnSp>
        <p:nvCxnSpPr>
          <p:cNvPr id="15" name="Straight Connector 14"/>
          <p:cNvCxnSpPr/>
          <p:nvPr/>
        </p:nvCxnSpPr>
        <p:spPr>
          <a:xfrm>
            <a:off x="-6928" y="4322047"/>
            <a:ext cx="2554132" cy="80977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342900" y="205088"/>
            <a:ext cx="6172200" cy="853546"/>
          </a:xfrm>
          <a:prstGeom prst="rect">
            <a:avLst/>
          </a:prstGeom>
        </p:spPr>
        <p:txBody>
          <a:bodyPr vert="horz" lIns="68452" tIns="34226" rIns="68452" bIns="34226"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342900" y="1106196"/>
            <a:ext cx="6172200" cy="3379805"/>
          </a:xfrm>
          <a:prstGeom prst="rect">
            <a:avLst/>
          </a:prstGeom>
        </p:spPr>
        <p:txBody>
          <a:bodyPr vert="horz" lIns="68452" tIns="34226" rIns="68452" bIns="34226">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5045274" y="4785191"/>
            <a:ext cx="1440180" cy="273135"/>
          </a:xfrm>
          <a:prstGeom prst="rect">
            <a:avLst/>
          </a:prstGeom>
        </p:spPr>
        <p:txBody>
          <a:bodyPr vert="horz" lIns="68452" tIns="34226" rIns="68452" bIns="34226" anchor="b"/>
          <a:lstStyle>
            <a:lvl1pPr algn="l" eaLnBrk="1" latinLnBrk="0" hangingPunct="1">
              <a:defRPr kumimoji="0" sz="700">
                <a:solidFill>
                  <a:schemeClr val="tx1"/>
                </a:solidFill>
              </a:defRPr>
            </a:lvl1pPr>
            <a:extLst/>
          </a:lstStyle>
          <a:p>
            <a:endParaRPr lang="en-US"/>
          </a:p>
        </p:txBody>
      </p:sp>
      <p:sp>
        <p:nvSpPr>
          <p:cNvPr id="22" name="Footer Placeholder 21"/>
          <p:cNvSpPr>
            <a:spLocks noGrp="1"/>
          </p:cNvSpPr>
          <p:nvPr>
            <p:ph type="ftr" sz="quarter" idx="3"/>
          </p:nvPr>
        </p:nvSpPr>
        <p:spPr>
          <a:xfrm>
            <a:off x="3285054" y="4785192"/>
            <a:ext cx="1763011" cy="272660"/>
          </a:xfrm>
          <a:prstGeom prst="rect">
            <a:avLst/>
          </a:prstGeom>
        </p:spPr>
        <p:txBody>
          <a:bodyPr vert="horz" lIns="68452" tIns="34226" rIns="68452" bIns="34226" anchor="b"/>
          <a:lstStyle>
            <a:lvl1pPr algn="r" eaLnBrk="1" latinLnBrk="0" hangingPunct="1">
              <a:defRPr kumimoji="0" sz="700">
                <a:solidFill>
                  <a:schemeClr val="tx1"/>
                </a:solidFill>
              </a:defRPr>
            </a:lvl1pPr>
            <a:extLst/>
          </a:lstStyle>
          <a:p>
            <a:endParaRPr lang="en-US"/>
          </a:p>
        </p:txBody>
      </p:sp>
      <p:sp>
        <p:nvSpPr>
          <p:cNvPr id="18" name="Slide Number Placeholder 17"/>
          <p:cNvSpPr>
            <a:spLocks noGrp="1"/>
          </p:cNvSpPr>
          <p:nvPr>
            <p:ph type="sldNum" sz="quarter" idx="4"/>
          </p:nvPr>
        </p:nvSpPr>
        <p:spPr>
          <a:xfrm>
            <a:off x="6485454" y="4785192"/>
            <a:ext cx="274320" cy="272660"/>
          </a:xfrm>
          <a:prstGeom prst="rect">
            <a:avLst/>
          </a:prstGeom>
        </p:spPr>
        <p:txBody>
          <a:bodyPr vert="horz" lIns="68452" tIns="34226" rIns="68452" bIns="34226" anchor="b"/>
          <a:lstStyle>
            <a:lvl1pPr algn="r" eaLnBrk="1" latinLnBrk="0" hangingPunct="1">
              <a:defRPr kumimoji="0" sz="700" b="0">
                <a:solidFill>
                  <a:schemeClr val="tx1"/>
                </a:solidFill>
              </a:defRPr>
            </a:lvl1pPr>
            <a:extLst/>
          </a:lstStyle>
          <a:p>
            <a:fld id="{4593343E-5396-4C69-9382-4D20117AF2F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Lst>
  <p:txStyles>
    <p:titleStyle>
      <a:lvl1pPr algn="l" rtl="0" eaLnBrk="1" latinLnBrk="0" hangingPunct="1">
        <a:spcBef>
          <a:spcPct val="0"/>
        </a:spcBef>
        <a:buNone/>
        <a:defRPr kumimoji="0" sz="3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273808" indent="-191666" algn="l" rtl="0" eaLnBrk="1" latinLnBrk="0" hangingPunct="1">
        <a:spcBef>
          <a:spcPts val="299"/>
        </a:spcBef>
        <a:spcAft>
          <a:spcPts val="0"/>
        </a:spcAft>
        <a:buClr>
          <a:schemeClr val="accent1"/>
        </a:buClr>
        <a:buSzPct val="68000"/>
        <a:buFont typeface="Wingdings 3"/>
        <a:buChar char=""/>
        <a:defRPr kumimoji="0" sz="2000" kern="1200">
          <a:solidFill>
            <a:schemeClr val="tx1"/>
          </a:solidFill>
          <a:latin typeface="+mn-lt"/>
          <a:ea typeface="+mn-ea"/>
          <a:cs typeface="+mn-cs"/>
        </a:defRPr>
      </a:lvl1pPr>
      <a:lvl2pPr marL="465473" indent="-171130" algn="l" rtl="0" eaLnBrk="1" latinLnBrk="0" hangingPunct="1">
        <a:spcBef>
          <a:spcPts val="243"/>
        </a:spcBef>
        <a:buClr>
          <a:schemeClr val="accent1"/>
        </a:buClr>
        <a:buFont typeface="Verdana"/>
        <a:buChar char="◦"/>
        <a:defRPr kumimoji="0" sz="1700" kern="1200">
          <a:solidFill>
            <a:schemeClr val="tx1"/>
          </a:solidFill>
          <a:latin typeface="+mn-lt"/>
          <a:ea typeface="+mn-ea"/>
          <a:cs typeface="+mn-cs"/>
        </a:defRPr>
      </a:lvl2pPr>
      <a:lvl3pPr marL="643449" indent="-171130" algn="l" rtl="0" eaLnBrk="1" latinLnBrk="0" hangingPunct="1">
        <a:spcBef>
          <a:spcPts val="262"/>
        </a:spcBef>
        <a:buClr>
          <a:schemeClr val="accent2"/>
        </a:buClr>
        <a:buSzPct val="100000"/>
        <a:buFont typeface="Wingdings 2"/>
        <a:buChar char=""/>
        <a:defRPr kumimoji="0" sz="1600" kern="1200">
          <a:solidFill>
            <a:schemeClr val="tx1"/>
          </a:solidFill>
          <a:latin typeface="+mn-lt"/>
          <a:ea typeface="+mn-ea"/>
          <a:cs typeface="+mn-cs"/>
        </a:defRPr>
      </a:lvl3pPr>
      <a:lvl4pPr marL="855650" indent="-171130" algn="l" rtl="0" eaLnBrk="1" latinLnBrk="0" hangingPunct="1">
        <a:spcBef>
          <a:spcPts val="262"/>
        </a:spcBef>
        <a:buClr>
          <a:schemeClr val="accent2"/>
        </a:buClr>
        <a:buFont typeface="Wingdings 2"/>
        <a:buChar char=""/>
        <a:defRPr kumimoji="0" sz="1400" kern="1200">
          <a:solidFill>
            <a:schemeClr val="tx1"/>
          </a:solidFill>
          <a:latin typeface="+mn-lt"/>
          <a:ea typeface="+mn-ea"/>
          <a:cs typeface="+mn-cs"/>
        </a:defRPr>
      </a:lvl4pPr>
      <a:lvl5pPr marL="1026780" indent="-171130" algn="l" rtl="0" eaLnBrk="1" latinLnBrk="0" hangingPunct="1">
        <a:spcBef>
          <a:spcPts val="262"/>
        </a:spcBef>
        <a:buClr>
          <a:schemeClr val="accent2"/>
        </a:buClr>
        <a:buFont typeface="Wingdings 2"/>
        <a:buChar char=""/>
        <a:defRPr kumimoji="0" sz="1300" kern="1200">
          <a:solidFill>
            <a:schemeClr val="tx1"/>
          </a:solidFill>
          <a:latin typeface="+mn-lt"/>
          <a:ea typeface="+mn-ea"/>
          <a:cs typeface="+mn-cs"/>
        </a:defRPr>
      </a:lvl5pPr>
      <a:lvl6pPr marL="1197910" indent="-171130" algn="l" rtl="0" eaLnBrk="1" latinLnBrk="0" hangingPunct="1">
        <a:spcBef>
          <a:spcPts val="262"/>
        </a:spcBef>
        <a:buClr>
          <a:schemeClr val="accent3"/>
        </a:buClr>
        <a:buFont typeface="Wingdings 2"/>
        <a:buChar char=""/>
        <a:defRPr kumimoji="0" sz="1300" kern="1200">
          <a:solidFill>
            <a:schemeClr val="tx1"/>
          </a:solidFill>
          <a:latin typeface="+mn-lt"/>
          <a:ea typeface="+mn-ea"/>
          <a:cs typeface="+mn-cs"/>
        </a:defRPr>
      </a:lvl6pPr>
      <a:lvl7pPr marL="1369040" indent="-171130" algn="l" rtl="0" eaLnBrk="1" latinLnBrk="0" hangingPunct="1">
        <a:spcBef>
          <a:spcPts val="262"/>
        </a:spcBef>
        <a:buClr>
          <a:schemeClr val="accent3"/>
        </a:buClr>
        <a:buFont typeface="Wingdings 2"/>
        <a:buChar char=""/>
        <a:defRPr kumimoji="0" sz="1200" kern="1200">
          <a:solidFill>
            <a:schemeClr val="tx1"/>
          </a:solidFill>
          <a:latin typeface="+mn-lt"/>
          <a:ea typeface="+mn-ea"/>
          <a:cs typeface="+mn-cs"/>
        </a:defRPr>
      </a:lvl7pPr>
      <a:lvl8pPr marL="1540170" indent="-171130" algn="l" rtl="0" eaLnBrk="1" latinLnBrk="0" hangingPunct="1">
        <a:spcBef>
          <a:spcPts val="262"/>
        </a:spcBef>
        <a:buClr>
          <a:schemeClr val="accent3"/>
        </a:buClr>
        <a:buFont typeface="Wingdings 2"/>
        <a:buChar char=""/>
        <a:defRPr kumimoji="0" sz="1200" kern="1200">
          <a:solidFill>
            <a:schemeClr val="tx1"/>
          </a:solidFill>
          <a:latin typeface="+mn-lt"/>
          <a:ea typeface="+mn-ea"/>
          <a:cs typeface="+mn-cs"/>
        </a:defRPr>
      </a:lvl8pPr>
      <a:lvl9pPr marL="1711300" indent="-171130" algn="l" rtl="0" eaLnBrk="1" latinLnBrk="0" hangingPunct="1">
        <a:spcBef>
          <a:spcPts val="262"/>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260" algn="l" rtl="0" eaLnBrk="1" latinLnBrk="0" hangingPunct="1">
        <a:defRPr kumimoji="0" kern="1200">
          <a:solidFill>
            <a:schemeClr val="tx1"/>
          </a:solidFill>
          <a:latin typeface="+mn-lt"/>
          <a:ea typeface="+mn-ea"/>
          <a:cs typeface="+mn-cs"/>
        </a:defRPr>
      </a:lvl2pPr>
      <a:lvl3pPr marL="684520" algn="l" rtl="0" eaLnBrk="1" latinLnBrk="0" hangingPunct="1">
        <a:defRPr kumimoji="0" kern="1200">
          <a:solidFill>
            <a:schemeClr val="tx1"/>
          </a:solidFill>
          <a:latin typeface="+mn-lt"/>
          <a:ea typeface="+mn-ea"/>
          <a:cs typeface="+mn-cs"/>
        </a:defRPr>
      </a:lvl3pPr>
      <a:lvl4pPr marL="1026780" algn="l" rtl="0" eaLnBrk="1" latinLnBrk="0" hangingPunct="1">
        <a:defRPr kumimoji="0" kern="1200">
          <a:solidFill>
            <a:schemeClr val="tx1"/>
          </a:solidFill>
          <a:latin typeface="+mn-lt"/>
          <a:ea typeface="+mn-ea"/>
          <a:cs typeface="+mn-cs"/>
        </a:defRPr>
      </a:lvl4pPr>
      <a:lvl5pPr marL="1369040" algn="l" rtl="0" eaLnBrk="1" latinLnBrk="0" hangingPunct="1">
        <a:defRPr kumimoji="0" kern="1200">
          <a:solidFill>
            <a:schemeClr val="tx1"/>
          </a:solidFill>
          <a:latin typeface="+mn-lt"/>
          <a:ea typeface="+mn-ea"/>
          <a:cs typeface="+mn-cs"/>
        </a:defRPr>
      </a:lvl5pPr>
      <a:lvl6pPr marL="1711300" algn="l" rtl="0" eaLnBrk="1" latinLnBrk="0" hangingPunct="1">
        <a:defRPr kumimoji="0" kern="1200">
          <a:solidFill>
            <a:schemeClr val="tx1"/>
          </a:solidFill>
          <a:latin typeface="+mn-lt"/>
          <a:ea typeface="+mn-ea"/>
          <a:cs typeface="+mn-cs"/>
        </a:defRPr>
      </a:lvl6pPr>
      <a:lvl7pPr marL="2053560" algn="l" rtl="0" eaLnBrk="1" latinLnBrk="0" hangingPunct="1">
        <a:defRPr kumimoji="0" kern="1200">
          <a:solidFill>
            <a:schemeClr val="tx1"/>
          </a:solidFill>
          <a:latin typeface="+mn-lt"/>
          <a:ea typeface="+mn-ea"/>
          <a:cs typeface="+mn-cs"/>
        </a:defRPr>
      </a:lvl7pPr>
      <a:lvl8pPr marL="2395819" algn="l" rtl="0" eaLnBrk="1" latinLnBrk="0" hangingPunct="1">
        <a:defRPr kumimoji="0" kern="1200">
          <a:solidFill>
            <a:schemeClr val="tx1"/>
          </a:solidFill>
          <a:latin typeface="+mn-lt"/>
          <a:ea typeface="+mn-ea"/>
          <a:cs typeface="+mn-cs"/>
        </a:defRPr>
      </a:lvl8pPr>
      <a:lvl9pPr marL="2738079"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Jg3AObbTRw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careerplayer.com/tips-and-advice/general-advice/interview-tip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Cyww7eRVj3E" TargetMode="External"/><Relationship Id="rId2" Type="http://schemas.openxmlformats.org/officeDocument/2006/relationships/hyperlink" Target="https://www.youtube.com/watch?v=m5kR7TPAkSw" TargetMode="External"/><Relationship Id="rId1" Type="http://schemas.openxmlformats.org/officeDocument/2006/relationships/slideLayout" Target="../slideLayouts/slideLayout2.xml"/><Relationship Id="rId5" Type="http://schemas.openxmlformats.org/officeDocument/2006/relationships/hyperlink" Target="https://www.youtube.com/watch?v=FHDVQkU-nGI" TargetMode="External"/><Relationship Id="rId4" Type="http://schemas.openxmlformats.org/officeDocument/2006/relationships/hyperlink" Target="https://www.youtube.com/watch?v=2mc2B8NZhvY"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biginterview.com/blog/2011/09/tell-me-about-yourself.html" TargetMode="External"/><Relationship Id="rId2" Type="http://schemas.openxmlformats.org/officeDocument/2006/relationships/hyperlink" Target="https://www.thebalance.com/top-behavioral-interview-questions-2059618" TargetMode="External"/><Relationship Id="rId1" Type="http://schemas.openxmlformats.org/officeDocument/2006/relationships/slideLayout" Target="../slideLayouts/slideLayout2.xml"/><Relationship Id="rId4" Type="http://schemas.openxmlformats.org/officeDocument/2006/relationships/hyperlink" Target="https://hr.ok.ubc.ca/__shared/assets/Common_Behavioural_Interview_Questions23153.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biginterview.com/blog/2015/02/how-to-sell-yourself-in-an-interview.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biginterview.com/blog/2011/09/tell-me-about-yourself.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goodwillekl.com/p/387/l/441/t/Goodwill-Essex-Kent-Lambton-|-About-Us" TargetMode="External"/><Relationship Id="rId2" Type="http://schemas.openxmlformats.org/officeDocument/2006/relationships/hyperlink" Target="http://www.youtube.com/watch?v=vuDCk61faX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900" y="904453"/>
            <a:ext cx="6172200" cy="3379805"/>
          </a:xfrm>
        </p:spPr>
        <p:txBody>
          <a:bodyPr/>
          <a:lstStyle/>
          <a:p>
            <a:pPr>
              <a:lnSpc>
                <a:spcPct val="150000"/>
              </a:lnSpc>
            </a:pPr>
            <a:r>
              <a:rPr lang="en-US" dirty="0" smtClean="0"/>
              <a:t>Covers everything from week 1 – 9</a:t>
            </a:r>
          </a:p>
          <a:p>
            <a:pPr>
              <a:lnSpc>
                <a:spcPct val="150000"/>
              </a:lnSpc>
            </a:pPr>
            <a:r>
              <a:rPr lang="en-US" dirty="0" smtClean="0"/>
              <a:t>Review PowerPoint’s, videos, articles and online assignments (including Health &amp; Safety)</a:t>
            </a:r>
          </a:p>
          <a:p>
            <a:pPr>
              <a:lnSpc>
                <a:spcPct val="150000"/>
              </a:lnSpc>
            </a:pPr>
            <a:r>
              <a:rPr lang="en-US" dirty="0" smtClean="0"/>
              <a:t>Multiple choice and short answer </a:t>
            </a:r>
          </a:p>
          <a:p>
            <a:pPr lvl="1">
              <a:lnSpc>
                <a:spcPct val="150000"/>
              </a:lnSpc>
            </a:pPr>
            <a:r>
              <a:rPr lang="en-US" dirty="0" smtClean="0"/>
              <a:t>40 multiple choice and 5 short answer</a:t>
            </a:r>
            <a:endParaRPr lang="en-US" dirty="0"/>
          </a:p>
          <a:p>
            <a:pPr lvl="1">
              <a:lnSpc>
                <a:spcPct val="150000"/>
              </a:lnSpc>
            </a:pPr>
            <a:r>
              <a:rPr lang="en-US" dirty="0"/>
              <a:t>t</a:t>
            </a:r>
            <a:r>
              <a:rPr lang="en-US" dirty="0" smtClean="0"/>
              <a:t>otal of 60 marks</a:t>
            </a:r>
          </a:p>
          <a:p>
            <a:pPr>
              <a:lnSpc>
                <a:spcPct val="150000"/>
              </a:lnSpc>
            </a:pPr>
            <a:r>
              <a:rPr lang="en-US" dirty="0" smtClean="0"/>
              <a:t>Will go over tips next week!</a:t>
            </a:r>
          </a:p>
          <a:p>
            <a:pPr lvl="1">
              <a:lnSpc>
                <a:spcPct val="150000"/>
              </a:lnSpc>
            </a:pPr>
            <a:endParaRPr lang="en-US" dirty="0" smtClean="0"/>
          </a:p>
          <a:p>
            <a:pPr lvl="1"/>
            <a:endParaRPr lang="en-US" dirty="0" smtClean="0"/>
          </a:p>
        </p:txBody>
      </p:sp>
      <p:sp>
        <p:nvSpPr>
          <p:cNvPr id="3" name="Title 2"/>
          <p:cNvSpPr>
            <a:spLocks noGrp="1"/>
          </p:cNvSpPr>
          <p:nvPr>
            <p:ph type="title"/>
          </p:nvPr>
        </p:nvSpPr>
        <p:spPr>
          <a:xfrm>
            <a:off x="229766" y="233823"/>
            <a:ext cx="6398468" cy="853546"/>
          </a:xfrm>
        </p:spPr>
        <p:txBody>
          <a:bodyPr>
            <a:normAutofit fontScale="90000"/>
          </a:bodyPr>
          <a:lstStyle/>
          <a:p>
            <a:r>
              <a:rPr lang="en-US" dirty="0" smtClean="0"/>
              <a:t>Final Test (25%)– in class (week 10)	</a:t>
            </a:r>
            <a:endParaRPr lang="en-US" dirty="0"/>
          </a:p>
        </p:txBody>
      </p:sp>
    </p:spTree>
    <p:extLst>
      <p:ext uri="{BB962C8B-B14F-4D97-AF65-F5344CB8AC3E}">
        <p14:creationId xmlns:p14="http://schemas.microsoft.com/office/powerpoint/2010/main" val="40009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3"/>
          <p:cNvSpPr>
            <a:spLocks noGrp="1" noChangeArrowheads="1"/>
          </p:cNvSpPr>
          <p:nvPr>
            <p:ph type="title"/>
          </p:nvPr>
        </p:nvSpPr>
        <p:spPr>
          <a:xfrm>
            <a:off x="188914" y="219983"/>
            <a:ext cx="6669087" cy="900494"/>
          </a:xfrm>
        </p:spPr>
        <p:txBody>
          <a:bodyPr>
            <a:noAutofit/>
          </a:bodyPr>
          <a:lstStyle/>
          <a:p>
            <a:pPr defTabSz="512753" fontAlgn="auto">
              <a:spcAft>
                <a:spcPts val="0"/>
              </a:spcAft>
              <a:defRPr/>
            </a:pPr>
            <a:r>
              <a:rPr lang="en-US" sz="2400" dirty="0">
                <a:solidFill>
                  <a:schemeClr val="tx1"/>
                </a:solidFill>
                <a:effectLst/>
              </a:rPr>
              <a:t>INTERVIEW ATTIRE </a:t>
            </a:r>
            <a:r>
              <a:rPr lang="en-US" sz="2400" i="1" dirty="0">
                <a:solidFill>
                  <a:schemeClr val="tx1"/>
                </a:solidFill>
                <a:effectLst/>
              </a:rPr>
              <a:t>IS </a:t>
            </a:r>
            <a:r>
              <a:rPr lang="en-US" sz="3200" i="1" u="sng" dirty="0">
                <a:solidFill>
                  <a:schemeClr val="tx1"/>
                </a:solidFill>
                <a:effectLst/>
              </a:rPr>
              <a:t>NOT</a:t>
            </a:r>
            <a:r>
              <a:rPr lang="en-US" sz="2800" dirty="0">
                <a:solidFill>
                  <a:schemeClr val="tx1"/>
                </a:solidFill>
                <a:effectLst/>
              </a:rPr>
              <a:t>  </a:t>
            </a:r>
            <a:r>
              <a:rPr lang="en-US" sz="2400" dirty="0" smtClean="0">
                <a:solidFill>
                  <a:schemeClr val="tx1"/>
                </a:solidFill>
                <a:effectLst/>
              </a:rPr>
              <a:t>CASUAL/BAR ATTIRE:</a:t>
            </a:r>
            <a:endParaRPr lang="en-US" sz="2800" dirty="0">
              <a:solidFill>
                <a:schemeClr val="tx1"/>
              </a:solidFill>
              <a:effectLst/>
            </a:endParaRPr>
          </a:p>
        </p:txBody>
      </p:sp>
      <p:pic>
        <p:nvPicPr>
          <p:cNvPr id="28674" name="Picture 4" descr="156642"/>
          <p:cNvPicPr>
            <a:picLocks noGrp="1" noChangeAspect="1" noChangeArrowheads="1"/>
          </p:cNvPicPr>
          <p:nvPr>
            <p:ph sz="half" idx="1"/>
          </p:nvPr>
        </p:nvPicPr>
        <p:blipFill>
          <a:blip r:embed="rId2"/>
          <a:srcRect/>
          <a:stretch>
            <a:fillRect/>
          </a:stretch>
        </p:blipFill>
        <p:spPr>
          <a:xfrm>
            <a:off x="1676400" y="1273175"/>
            <a:ext cx="1728788" cy="3279775"/>
          </a:xfrm>
        </p:spPr>
      </p:pic>
      <p:pic>
        <p:nvPicPr>
          <p:cNvPr id="28675" name="Picture 2" descr="149873"/>
          <p:cNvPicPr>
            <a:picLocks noGrp="1" noChangeAspect="1" noChangeArrowheads="1"/>
          </p:cNvPicPr>
          <p:nvPr>
            <p:ph sz="quarter" idx="2"/>
          </p:nvPr>
        </p:nvPicPr>
        <p:blipFill>
          <a:blip r:embed="rId3"/>
          <a:srcRect/>
          <a:stretch>
            <a:fillRect/>
          </a:stretch>
        </p:blipFill>
        <p:spPr>
          <a:xfrm>
            <a:off x="3392488" y="1279525"/>
            <a:ext cx="1781175" cy="3279775"/>
          </a:xfrm>
        </p:spPr>
      </p:pic>
      <p:pic>
        <p:nvPicPr>
          <p:cNvPr id="28676" name="Picture 7" descr="207-00341.jpg"/>
          <p:cNvPicPr>
            <a:picLocks noChangeAspect="1"/>
          </p:cNvPicPr>
          <p:nvPr/>
        </p:nvPicPr>
        <p:blipFill>
          <a:blip r:embed="rId4"/>
          <a:srcRect l="12659" r="14549"/>
          <a:stretch>
            <a:fillRect/>
          </a:stretch>
        </p:blipFill>
        <p:spPr bwMode="auto">
          <a:xfrm>
            <a:off x="115888" y="1266825"/>
            <a:ext cx="1560512" cy="3254375"/>
          </a:xfrm>
          <a:prstGeom prst="rect">
            <a:avLst/>
          </a:prstGeom>
          <a:noFill/>
          <a:ln w="9525">
            <a:noFill/>
            <a:miter lim="800000"/>
            <a:headEnd/>
            <a:tailEnd/>
          </a:ln>
        </p:spPr>
      </p:pic>
      <p:pic>
        <p:nvPicPr>
          <p:cNvPr id="28677" name="Picture 9" descr="katie1.jpg"/>
          <p:cNvPicPr>
            <a:picLocks noChangeAspect="1"/>
          </p:cNvPicPr>
          <p:nvPr/>
        </p:nvPicPr>
        <p:blipFill>
          <a:blip r:embed="rId5"/>
          <a:srcRect r="5376" b="30437"/>
          <a:stretch>
            <a:fillRect/>
          </a:stretch>
        </p:blipFill>
        <p:spPr bwMode="auto">
          <a:xfrm>
            <a:off x="5157789" y="1281113"/>
            <a:ext cx="1583580" cy="3224212"/>
          </a:xfrm>
          <a:prstGeom prst="rect">
            <a:avLst/>
          </a:prstGeom>
          <a:noFill/>
          <a:ln w="9525">
            <a:noFill/>
            <a:miter lim="800000"/>
            <a:headEnd/>
            <a:tailEnd/>
          </a:ln>
        </p:spPr>
      </p:pic>
    </p:spTree>
    <p:extLst>
      <p:ext uri="{BB962C8B-B14F-4D97-AF65-F5344CB8AC3E}">
        <p14:creationId xmlns:p14="http://schemas.microsoft.com/office/powerpoint/2010/main" val="50617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Examples of Dress Attire</a:t>
            </a:r>
            <a:endParaRPr lang="en-CA" dirty="0"/>
          </a:p>
        </p:txBody>
      </p:sp>
      <p:pic>
        <p:nvPicPr>
          <p:cNvPr id="1026" name="Picture 2" descr="Image result for business casual"/>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20688" y="976354"/>
            <a:ext cx="5415826" cy="350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524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4817" y="0"/>
            <a:ext cx="2822838" cy="2822838"/>
          </a:xfrm>
          <a:prstGeom prst="rect">
            <a:avLst/>
          </a:prstGeom>
        </p:spPr>
      </p:pic>
      <p:pic>
        <p:nvPicPr>
          <p:cNvPr id="6" name="Picture 5"/>
          <p:cNvPicPr>
            <a:picLocks noChangeAspect="1"/>
          </p:cNvPicPr>
          <p:nvPr/>
        </p:nvPicPr>
        <p:blipFill>
          <a:blip r:embed="rId3"/>
          <a:stretch>
            <a:fillRect/>
          </a:stretch>
        </p:blipFill>
        <p:spPr>
          <a:xfrm>
            <a:off x="1762302" y="-3065"/>
            <a:ext cx="1852138" cy="2778208"/>
          </a:xfrm>
          <a:prstGeom prst="rect">
            <a:avLst/>
          </a:prstGeom>
        </p:spPr>
      </p:pic>
      <p:pic>
        <p:nvPicPr>
          <p:cNvPr id="7" name="Picture 6"/>
          <p:cNvPicPr>
            <a:picLocks noChangeAspect="1"/>
          </p:cNvPicPr>
          <p:nvPr/>
        </p:nvPicPr>
        <p:blipFill>
          <a:blip r:embed="rId4"/>
          <a:stretch>
            <a:fillRect/>
          </a:stretch>
        </p:blipFill>
        <p:spPr>
          <a:xfrm>
            <a:off x="5071134" y="2566216"/>
            <a:ext cx="1786866" cy="2555058"/>
          </a:xfrm>
          <a:prstGeom prst="rect">
            <a:avLst/>
          </a:prstGeom>
        </p:spPr>
      </p:pic>
      <p:pic>
        <p:nvPicPr>
          <p:cNvPr id="10" name="Picture 9"/>
          <p:cNvPicPr>
            <a:picLocks noChangeAspect="1"/>
          </p:cNvPicPr>
          <p:nvPr/>
        </p:nvPicPr>
        <p:blipFill>
          <a:blip r:embed="rId5"/>
          <a:stretch>
            <a:fillRect/>
          </a:stretch>
        </p:blipFill>
        <p:spPr>
          <a:xfrm>
            <a:off x="4812525" y="0"/>
            <a:ext cx="2030658" cy="3045987"/>
          </a:xfrm>
          <a:prstGeom prst="rect">
            <a:avLst/>
          </a:prstGeom>
        </p:spPr>
      </p:pic>
      <p:pic>
        <p:nvPicPr>
          <p:cNvPr id="12" name="Picture 11"/>
          <p:cNvPicPr>
            <a:picLocks noChangeAspect="1"/>
          </p:cNvPicPr>
          <p:nvPr/>
        </p:nvPicPr>
        <p:blipFill>
          <a:blip r:embed="rId6"/>
          <a:stretch>
            <a:fillRect/>
          </a:stretch>
        </p:blipFill>
        <p:spPr>
          <a:xfrm>
            <a:off x="14817" y="2732657"/>
            <a:ext cx="1687939" cy="2388617"/>
          </a:xfrm>
          <a:prstGeom prst="rect">
            <a:avLst/>
          </a:prstGeom>
        </p:spPr>
      </p:pic>
      <p:pic>
        <p:nvPicPr>
          <p:cNvPr id="13" name="Picture 12"/>
          <p:cNvPicPr>
            <a:picLocks noChangeAspect="1"/>
          </p:cNvPicPr>
          <p:nvPr/>
        </p:nvPicPr>
        <p:blipFill>
          <a:blip r:embed="rId7"/>
          <a:stretch>
            <a:fillRect/>
          </a:stretch>
        </p:blipFill>
        <p:spPr>
          <a:xfrm>
            <a:off x="3306827" y="2778207"/>
            <a:ext cx="1749490" cy="2343067"/>
          </a:xfrm>
          <a:prstGeom prst="rect">
            <a:avLst/>
          </a:prstGeom>
        </p:spPr>
      </p:pic>
      <p:pic>
        <p:nvPicPr>
          <p:cNvPr id="15" name="Picture 14"/>
          <p:cNvPicPr>
            <a:picLocks noChangeAspect="1"/>
          </p:cNvPicPr>
          <p:nvPr/>
        </p:nvPicPr>
        <p:blipFill>
          <a:blip r:embed="rId8"/>
          <a:stretch>
            <a:fillRect/>
          </a:stretch>
        </p:blipFill>
        <p:spPr>
          <a:xfrm>
            <a:off x="3614440" y="80706"/>
            <a:ext cx="1786866" cy="2661425"/>
          </a:xfrm>
          <a:prstGeom prst="rect">
            <a:avLst/>
          </a:prstGeom>
        </p:spPr>
      </p:pic>
      <p:pic>
        <p:nvPicPr>
          <p:cNvPr id="16" name="Picture 15"/>
          <p:cNvPicPr>
            <a:picLocks noChangeAspect="1"/>
          </p:cNvPicPr>
          <p:nvPr/>
        </p:nvPicPr>
        <p:blipFill>
          <a:blip r:embed="rId9"/>
          <a:stretch>
            <a:fillRect/>
          </a:stretch>
        </p:blipFill>
        <p:spPr>
          <a:xfrm>
            <a:off x="1614053" y="2738786"/>
            <a:ext cx="1786866" cy="2382488"/>
          </a:xfrm>
          <a:prstGeom prst="rect">
            <a:avLst/>
          </a:prstGeom>
        </p:spPr>
      </p:pic>
      <p:sp>
        <p:nvSpPr>
          <p:cNvPr id="14" name="Rectangle 2"/>
          <p:cNvSpPr>
            <a:spLocks noGrp="1" noChangeArrowheads="1"/>
          </p:cNvSpPr>
          <p:nvPr>
            <p:ph type="title" sz="quarter"/>
          </p:nvPr>
        </p:nvSpPr>
        <p:spPr>
          <a:xfrm>
            <a:off x="2399951" y="1509654"/>
            <a:ext cx="2428980" cy="919311"/>
          </a:xfrm>
        </p:spPr>
        <p:txBody>
          <a:bodyPr/>
          <a:lstStyle/>
          <a:p>
            <a:pPr fontAlgn="auto">
              <a:spcAft>
                <a:spcPts val="0"/>
              </a:spcAft>
              <a:defRPr/>
            </a:pPr>
            <a:r>
              <a:rPr lang="en-CA" sz="3600" dirty="0">
                <a:effectLst>
                  <a:glow rad="787400">
                    <a:schemeClr val="bg1">
                      <a:alpha val="40000"/>
                    </a:schemeClr>
                  </a:glow>
                  <a:outerShdw blurRad="38100" dist="38100" dir="2700000" algn="tl">
                    <a:srgbClr val="C0C0C0"/>
                  </a:outerShdw>
                </a:effectLst>
                <a:latin typeface="Arial Black" pitchFamily="34" charset="0"/>
              </a:rPr>
              <a:t>WOMEN</a:t>
            </a:r>
          </a:p>
        </p:txBody>
      </p:sp>
    </p:spTree>
    <p:extLst>
      <p:ext uri="{BB962C8B-B14F-4D97-AF65-F5344CB8AC3E}">
        <p14:creationId xmlns:p14="http://schemas.microsoft.com/office/powerpoint/2010/main" val="239603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rofessional atti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4809" y="0"/>
            <a:ext cx="1754185" cy="26281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en interview atti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289" y="2776801"/>
            <a:ext cx="2870799" cy="23734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stretch>
            <a:fillRect/>
          </a:stretch>
        </p:blipFill>
        <p:spPr>
          <a:xfrm>
            <a:off x="4845997" y="2747779"/>
            <a:ext cx="1997185" cy="2373495"/>
          </a:xfrm>
          <a:prstGeom prst="rect">
            <a:avLst/>
          </a:prstGeom>
        </p:spPr>
      </p:pic>
      <p:pic>
        <p:nvPicPr>
          <p:cNvPr id="4" name="Picture 3"/>
          <p:cNvPicPr>
            <a:picLocks noChangeAspect="1"/>
          </p:cNvPicPr>
          <p:nvPr/>
        </p:nvPicPr>
        <p:blipFill>
          <a:blip r:embed="rId5"/>
          <a:stretch>
            <a:fillRect/>
          </a:stretch>
        </p:blipFill>
        <p:spPr>
          <a:xfrm>
            <a:off x="14817" y="0"/>
            <a:ext cx="1874454" cy="2805823"/>
          </a:xfrm>
          <a:prstGeom prst="rect">
            <a:avLst/>
          </a:prstGeom>
        </p:spPr>
      </p:pic>
      <p:pic>
        <p:nvPicPr>
          <p:cNvPr id="6" name="Picture 5"/>
          <p:cNvPicPr>
            <a:picLocks noChangeAspect="1"/>
          </p:cNvPicPr>
          <p:nvPr/>
        </p:nvPicPr>
        <p:blipFill>
          <a:blip r:embed="rId6"/>
          <a:stretch>
            <a:fillRect/>
          </a:stretch>
        </p:blipFill>
        <p:spPr>
          <a:xfrm>
            <a:off x="3151337" y="-11158"/>
            <a:ext cx="1870549" cy="2805823"/>
          </a:xfrm>
          <a:prstGeom prst="rect">
            <a:avLst/>
          </a:prstGeom>
        </p:spPr>
      </p:pic>
      <p:pic>
        <p:nvPicPr>
          <p:cNvPr id="7" name="Picture 6"/>
          <p:cNvPicPr>
            <a:picLocks noChangeAspect="1"/>
          </p:cNvPicPr>
          <p:nvPr/>
        </p:nvPicPr>
        <p:blipFill>
          <a:blip r:embed="rId7"/>
          <a:stretch>
            <a:fillRect/>
          </a:stretch>
        </p:blipFill>
        <p:spPr>
          <a:xfrm>
            <a:off x="-5818" y="2771468"/>
            <a:ext cx="1584197" cy="2373496"/>
          </a:xfrm>
          <a:prstGeom prst="rect">
            <a:avLst/>
          </a:prstGeom>
        </p:spPr>
      </p:pic>
      <p:pic>
        <p:nvPicPr>
          <p:cNvPr id="1032" name="Picture 8" descr="Image result for men interview atti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0428" y="0"/>
            <a:ext cx="1872753" cy="28058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a:stretch>
            <a:fillRect/>
          </a:stretch>
        </p:blipFill>
        <p:spPr>
          <a:xfrm>
            <a:off x="1574638" y="2703642"/>
            <a:ext cx="1112742" cy="2443484"/>
          </a:xfrm>
          <a:prstGeom prst="rect">
            <a:avLst/>
          </a:prstGeom>
        </p:spPr>
      </p:pic>
      <p:sp>
        <p:nvSpPr>
          <p:cNvPr id="12" name="Rectangle 2"/>
          <p:cNvSpPr>
            <a:spLocks noGrp="1" noChangeArrowheads="1"/>
          </p:cNvSpPr>
          <p:nvPr>
            <p:ph type="title" sz="quarter"/>
          </p:nvPr>
        </p:nvSpPr>
        <p:spPr>
          <a:xfrm>
            <a:off x="2470986" y="2242924"/>
            <a:ext cx="1412599" cy="648072"/>
          </a:xfrm>
          <a:effectLst>
            <a:glow rad="939800">
              <a:schemeClr val="bg1"/>
            </a:glow>
          </a:effectLst>
        </p:spPr>
        <p:txBody>
          <a:bodyPr>
            <a:normAutofit fontScale="90000"/>
          </a:bodyPr>
          <a:lstStyle/>
          <a:p>
            <a:pPr fontAlgn="auto">
              <a:spcAft>
                <a:spcPts val="0"/>
              </a:spcAft>
              <a:defRPr/>
            </a:pPr>
            <a:r>
              <a:rPr lang="en-CA" sz="4000" dirty="0">
                <a:effectLst>
                  <a:glow rad="1219200">
                    <a:schemeClr val="bg1">
                      <a:alpha val="78000"/>
                    </a:schemeClr>
                  </a:glow>
                  <a:outerShdw blurRad="38100" dist="38100" dir="2700000" algn="tl">
                    <a:srgbClr val="C0C0C0"/>
                  </a:outerShdw>
                </a:effectLst>
                <a:latin typeface="Arial Black" pitchFamily="34" charset="0"/>
              </a:rPr>
              <a:t>MEN</a:t>
            </a:r>
          </a:p>
        </p:txBody>
      </p:sp>
    </p:spTree>
    <p:extLst>
      <p:ext uri="{BB962C8B-B14F-4D97-AF65-F5344CB8AC3E}">
        <p14:creationId xmlns:p14="http://schemas.microsoft.com/office/powerpoint/2010/main" val="218709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116632" y="256381"/>
            <a:ext cx="6545262" cy="796925"/>
          </a:xfrm>
        </p:spPr>
        <p:txBody>
          <a:bodyPr>
            <a:normAutofit/>
          </a:bodyPr>
          <a:lstStyle/>
          <a:p>
            <a:pPr defTabSz="512753">
              <a:defRPr/>
            </a:pPr>
            <a:r>
              <a:rPr lang="en-US" sz="3200" b="1" dirty="0" smtClean="0">
                <a:solidFill>
                  <a:schemeClr val="tx1"/>
                </a:solidFill>
                <a:effectLst/>
              </a:rPr>
              <a:t>What to Bring</a:t>
            </a:r>
            <a:endParaRPr lang="en-US" sz="3200" b="1" dirty="0">
              <a:solidFill>
                <a:schemeClr val="tx1"/>
              </a:solidFill>
              <a:effectLst/>
            </a:endParaRPr>
          </a:p>
        </p:txBody>
      </p:sp>
      <p:sp>
        <p:nvSpPr>
          <p:cNvPr id="258051" name="Rectangle 3"/>
          <p:cNvSpPr>
            <a:spLocks noGrp="1" noChangeArrowheads="1"/>
          </p:cNvSpPr>
          <p:nvPr>
            <p:ph type="body" sz="half" idx="1"/>
          </p:nvPr>
        </p:nvSpPr>
        <p:spPr>
          <a:xfrm>
            <a:off x="2283965" y="1461617"/>
            <a:ext cx="4377929" cy="3296396"/>
          </a:xfrm>
        </p:spPr>
        <p:txBody>
          <a:bodyPr>
            <a:normAutofit/>
          </a:bodyPr>
          <a:lstStyle/>
          <a:p>
            <a:pPr marL="192084" indent="-192084" defTabSz="512753">
              <a:lnSpc>
                <a:spcPct val="90000"/>
              </a:lnSpc>
              <a:defRPr/>
            </a:pPr>
            <a:r>
              <a:rPr lang="en-US" dirty="0" smtClean="0">
                <a:latin typeface="Calibri" panose="020F0502020204030204" pitchFamily="34" charset="0"/>
              </a:rPr>
              <a:t>Copies of your Resume</a:t>
            </a:r>
          </a:p>
          <a:p>
            <a:pPr marL="192084" indent="-192084" defTabSz="512753">
              <a:lnSpc>
                <a:spcPct val="90000"/>
              </a:lnSpc>
              <a:defRPr/>
            </a:pPr>
            <a:r>
              <a:rPr lang="en-US" dirty="0" smtClean="0">
                <a:latin typeface="Calibri" panose="020F0502020204030204" pitchFamily="34" charset="0"/>
              </a:rPr>
              <a:t>Transcript (if requested)</a:t>
            </a:r>
          </a:p>
          <a:p>
            <a:pPr marL="192084" indent="-192084" defTabSz="512753">
              <a:lnSpc>
                <a:spcPct val="90000"/>
              </a:lnSpc>
              <a:defRPr/>
            </a:pPr>
            <a:r>
              <a:rPr lang="en-US" dirty="0" smtClean="0">
                <a:latin typeface="Calibri" panose="020F0502020204030204" pitchFamily="34" charset="0"/>
              </a:rPr>
              <a:t>References / letters (if requested)</a:t>
            </a:r>
          </a:p>
          <a:p>
            <a:pPr marL="192084" indent="-192084" defTabSz="512753">
              <a:lnSpc>
                <a:spcPct val="90000"/>
              </a:lnSpc>
              <a:defRPr/>
            </a:pPr>
            <a:r>
              <a:rPr lang="en-US" dirty="0" smtClean="0">
                <a:latin typeface="Calibri" panose="020F0502020204030204" pitchFamily="34" charset="0"/>
              </a:rPr>
              <a:t>Portfolio </a:t>
            </a:r>
          </a:p>
          <a:p>
            <a:pPr marL="192084" indent="-192084" defTabSz="512753">
              <a:lnSpc>
                <a:spcPct val="90000"/>
              </a:lnSpc>
              <a:defRPr/>
            </a:pPr>
            <a:r>
              <a:rPr lang="en-US" dirty="0" smtClean="0">
                <a:latin typeface="Calibri" panose="020F0502020204030204" pitchFamily="34" charset="0"/>
              </a:rPr>
              <a:t>Samples of Work</a:t>
            </a:r>
          </a:p>
          <a:p>
            <a:pPr marL="192084" indent="-192084" defTabSz="512753">
              <a:lnSpc>
                <a:spcPct val="90000"/>
              </a:lnSpc>
              <a:defRPr/>
            </a:pPr>
            <a:endParaRPr lang="en-US" sz="2000" dirty="0">
              <a:latin typeface="Calibri" panose="020F0502020204030204" pitchFamily="34" charset="0"/>
            </a:endParaRPr>
          </a:p>
          <a:p>
            <a:pPr marL="0" indent="0" defTabSz="512753">
              <a:lnSpc>
                <a:spcPct val="90000"/>
              </a:lnSpc>
              <a:buNone/>
              <a:defRPr/>
            </a:pPr>
            <a:r>
              <a:rPr lang="en-US" dirty="0" smtClean="0">
                <a:latin typeface="Calibri" panose="020F0502020204030204" pitchFamily="34" charset="0"/>
              </a:rPr>
              <a:t>*</a:t>
            </a:r>
            <a:r>
              <a:rPr lang="en-US" sz="2000" dirty="0" smtClean="0">
                <a:latin typeface="Calibri" panose="020F0502020204030204" pitchFamily="34" charset="0"/>
              </a:rPr>
              <a:t>If you do not have a portfolio, bring materials in a professional folder</a:t>
            </a:r>
          </a:p>
        </p:txBody>
      </p:sp>
      <p:pic>
        <p:nvPicPr>
          <p:cNvPr id="19460" name="Picture 4" descr="CAMBCHY5"/>
          <p:cNvPicPr>
            <a:picLocks noGrp="1" noChangeAspect="1" noChangeArrowheads="1"/>
          </p:cNvPicPr>
          <p:nvPr>
            <p:ph sz="half" idx="2"/>
          </p:nvPr>
        </p:nvPicPr>
        <p:blipFill>
          <a:blip r:embed="rId2" cstate="print"/>
          <a:srcRect/>
          <a:stretch>
            <a:fillRect/>
          </a:stretch>
        </p:blipFill>
        <p:spPr>
          <a:xfrm>
            <a:off x="764704" y="1480517"/>
            <a:ext cx="1193578" cy="2401262"/>
          </a:xfr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192373" y="50511"/>
            <a:ext cx="6545262" cy="796925"/>
          </a:xfrm>
        </p:spPr>
        <p:txBody>
          <a:bodyPr>
            <a:normAutofit/>
          </a:bodyPr>
          <a:lstStyle/>
          <a:p>
            <a:pPr defTabSz="512753">
              <a:defRPr/>
            </a:pPr>
            <a:r>
              <a:rPr lang="en-US" sz="3200" b="1" dirty="0" smtClean="0">
                <a:solidFill>
                  <a:schemeClr val="tx1"/>
                </a:solidFill>
                <a:effectLst/>
              </a:rPr>
              <a:t>Stages of </a:t>
            </a:r>
            <a:r>
              <a:rPr lang="en-US" sz="3200" dirty="0" smtClean="0">
                <a:solidFill>
                  <a:schemeClr val="tx1"/>
                </a:solidFill>
                <a:effectLst/>
              </a:rPr>
              <a:t>an </a:t>
            </a:r>
            <a:r>
              <a:rPr lang="en-US" sz="3200" b="1" dirty="0" smtClean="0">
                <a:solidFill>
                  <a:schemeClr val="tx1"/>
                </a:solidFill>
                <a:effectLst/>
              </a:rPr>
              <a:t>Interview</a:t>
            </a:r>
            <a:endParaRPr lang="en-US" sz="3200" b="1" dirty="0">
              <a:solidFill>
                <a:schemeClr val="tx1"/>
              </a:solidFill>
              <a:effectLst/>
            </a:endParaRPr>
          </a:p>
        </p:txBody>
      </p:sp>
      <p:sp>
        <p:nvSpPr>
          <p:cNvPr id="259075" name="Rectangle 3"/>
          <p:cNvSpPr>
            <a:spLocks noGrp="1" noChangeArrowheads="1"/>
          </p:cNvSpPr>
          <p:nvPr>
            <p:ph type="body" sz="half" idx="1"/>
          </p:nvPr>
        </p:nvSpPr>
        <p:spPr>
          <a:xfrm>
            <a:off x="404664" y="904453"/>
            <a:ext cx="6120680" cy="3888431"/>
          </a:xfrm>
        </p:spPr>
        <p:txBody>
          <a:bodyPr>
            <a:normAutofit lnSpcReduction="10000"/>
          </a:bodyPr>
          <a:lstStyle/>
          <a:p>
            <a:pPr marL="192084" indent="-192084" defTabSz="512753">
              <a:lnSpc>
                <a:spcPct val="90000"/>
              </a:lnSpc>
              <a:defRPr/>
            </a:pPr>
            <a:r>
              <a:rPr lang="en-US" sz="1600" b="1" dirty="0" smtClean="0">
                <a:latin typeface="Arial Narrow" panose="020B0606020202030204" pitchFamily="34" charset="0"/>
              </a:rPr>
              <a:t>Reception/Lobby (be polite to everyone)</a:t>
            </a:r>
            <a:endParaRPr lang="en-US" sz="1600" b="1" dirty="0">
              <a:latin typeface="Arial Narrow" panose="020B0606020202030204" pitchFamily="34" charset="0"/>
            </a:endParaRPr>
          </a:p>
          <a:p>
            <a:pPr marL="192084" indent="-192084" defTabSz="512753">
              <a:lnSpc>
                <a:spcPct val="90000"/>
              </a:lnSpc>
              <a:defRPr/>
            </a:pPr>
            <a:endParaRPr lang="en-US" sz="1100" dirty="0" smtClean="0">
              <a:latin typeface="Arial Narrow" panose="020B0606020202030204" pitchFamily="34" charset="0"/>
            </a:endParaRPr>
          </a:p>
          <a:p>
            <a:pPr marL="192084" indent="-192084" defTabSz="512753">
              <a:lnSpc>
                <a:spcPct val="90000"/>
              </a:lnSpc>
              <a:defRPr/>
            </a:pPr>
            <a:r>
              <a:rPr lang="en-US" sz="1600" b="1" dirty="0" smtClean="0">
                <a:latin typeface="Arial Narrow" panose="020B0606020202030204" pitchFamily="34" charset="0"/>
              </a:rPr>
              <a:t>Introduction – aka Greeting</a:t>
            </a:r>
          </a:p>
          <a:p>
            <a:pPr marL="383749" lvl="1" indent="-192084" defTabSz="512753">
              <a:lnSpc>
                <a:spcPct val="90000"/>
              </a:lnSpc>
              <a:defRPr/>
            </a:pPr>
            <a:r>
              <a:rPr lang="en-US" sz="1400" dirty="0" smtClean="0">
                <a:latin typeface="Arial Narrow" panose="020B0606020202030204" pitchFamily="34" charset="0"/>
              </a:rPr>
              <a:t>Shake hands, introduce yourself – make sure to smile! </a:t>
            </a:r>
          </a:p>
          <a:p>
            <a:pPr marL="191665" lvl="1" indent="0" defTabSz="512753">
              <a:lnSpc>
                <a:spcPct val="90000"/>
              </a:lnSpc>
              <a:buNone/>
              <a:defRPr/>
            </a:pPr>
            <a:endParaRPr lang="en-US" sz="1100" dirty="0">
              <a:latin typeface="Arial Narrow" panose="020B0606020202030204" pitchFamily="34" charset="0"/>
            </a:endParaRPr>
          </a:p>
          <a:p>
            <a:pPr marL="192084" indent="-192084" defTabSz="512753">
              <a:lnSpc>
                <a:spcPct val="90000"/>
              </a:lnSpc>
              <a:defRPr/>
            </a:pPr>
            <a:r>
              <a:rPr lang="en-US" sz="1600" b="1" dirty="0">
                <a:latin typeface="Arial Narrow" panose="020B0606020202030204" pitchFamily="34" charset="0"/>
              </a:rPr>
              <a:t>Small Talk </a:t>
            </a:r>
            <a:r>
              <a:rPr lang="en-US" sz="1600" b="1" dirty="0" smtClean="0">
                <a:latin typeface="Arial Narrow" panose="020B0606020202030204" pitchFamily="34" charset="0"/>
              </a:rPr>
              <a:t>– brief</a:t>
            </a:r>
            <a:r>
              <a:rPr lang="en-US" sz="1600" b="1" dirty="0">
                <a:latin typeface="Arial Narrow" panose="020B0606020202030204" pitchFamily="34" charset="0"/>
              </a:rPr>
              <a:t> </a:t>
            </a:r>
            <a:r>
              <a:rPr lang="en-US" sz="1600" b="1" dirty="0" smtClean="0">
                <a:latin typeface="Arial Narrow" panose="020B0606020202030204" pitchFamily="34" charset="0"/>
              </a:rPr>
              <a:t>and customary in Canada </a:t>
            </a:r>
          </a:p>
          <a:p>
            <a:pPr marL="0" indent="0" defTabSz="512753">
              <a:lnSpc>
                <a:spcPct val="90000"/>
              </a:lnSpc>
              <a:buNone/>
              <a:defRPr/>
            </a:pPr>
            <a:endParaRPr lang="en-US" sz="1200" dirty="0">
              <a:latin typeface="Arial Narrow" panose="020B0606020202030204" pitchFamily="34" charset="0"/>
            </a:endParaRPr>
          </a:p>
          <a:p>
            <a:pPr marL="192084" indent="-192084" defTabSz="512753">
              <a:lnSpc>
                <a:spcPct val="90000"/>
              </a:lnSpc>
              <a:defRPr/>
            </a:pPr>
            <a:r>
              <a:rPr lang="en-US" sz="1600" b="1" dirty="0">
                <a:latin typeface="Arial Narrow" panose="020B0606020202030204" pitchFamily="34" charset="0"/>
              </a:rPr>
              <a:t>Discussion of the </a:t>
            </a:r>
            <a:r>
              <a:rPr lang="en-US" sz="1600" b="1" dirty="0" smtClean="0">
                <a:latin typeface="Arial Narrow" panose="020B0606020202030204" pitchFamily="34" charset="0"/>
              </a:rPr>
              <a:t>Company</a:t>
            </a:r>
          </a:p>
          <a:p>
            <a:pPr marL="383749" lvl="1" indent="-192084" defTabSz="512753">
              <a:lnSpc>
                <a:spcPct val="90000"/>
              </a:lnSpc>
              <a:defRPr/>
            </a:pPr>
            <a:r>
              <a:rPr lang="en-US" sz="1400" dirty="0" smtClean="0">
                <a:latin typeface="Arial Narrow" panose="020B0606020202030204" pitchFamily="34" charset="0"/>
              </a:rPr>
              <a:t>Employer will typically go over position, a bit about themselves and the company </a:t>
            </a:r>
          </a:p>
          <a:p>
            <a:pPr marL="383749" lvl="1" indent="-192084" defTabSz="512753">
              <a:lnSpc>
                <a:spcPct val="90000"/>
              </a:lnSpc>
              <a:defRPr/>
            </a:pPr>
            <a:endParaRPr lang="en-US" sz="1100" dirty="0">
              <a:latin typeface="Arial Narrow" panose="020B0606020202030204" pitchFamily="34" charset="0"/>
            </a:endParaRPr>
          </a:p>
          <a:p>
            <a:pPr marL="192084" indent="-192084" defTabSz="512753">
              <a:lnSpc>
                <a:spcPct val="90000"/>
              </a:lnSpc>
              <a:defRPr/>
            </a:pPr>
            <a:r>
              <a:rPr lang="en-US" sz="1600" b="1" dirty="0">
                <a:latin typeface="Arial Narrow" panose="020B0606020202030204" pitchFamily="34" charset="0"/>
              </a:rPr>
              <a:t>Q &amp; </a:t>
            </a:r>
            <a:r>
              <a:rPr lang="en-US" sz="1600" b="1" dirty="0" smtClean="0">
                <a:latin typeface="Arial Narrow" panose="020B0606020202030204" pitchFamily="34" charset="0"/>
              </a:rPr>
              <a:t>A – formal interview part</a:t>
            </a:r>
          </a:p>
          <a:p>
            <a:pPr marL="192084" indent="-192084" defTabSz="512753">
              <a:lnSpc>
                <a:spcPct val="90000"/>
              </a:lnSpc>
              <a:defRPr/>
            </a:pPr>
            <a:endParaRPr lang="en-US" sz="1200" dirty="0">
              <a:latin typeface="Arial Narrow" panose="020B0606020202030204" pitchFamily="34" charset="0"/>
            </a:endParaRPr>
          </a:p>
          <a:p>
            <a:pPr marL="192084" indent="-192084" defTabSz="512753">
              <a:lnSpc>
                <a:spcPct val="90000"/>
              </a:lnSpc>
              <a:defRPr/>
            </a:pPr>
            <a:r>
              <a:rPr lang="en-US" sz="1600" b="1" dirty="0">
                <a:latin typeface="Arial Narrow" panose="020B0606020202030204" pitchFamily="34" charset="0"/>
              </a:rPr>
              <a:t>Opportunity to Ask Questions of </a:t>
            </a:r>
            <a:r>
              <a:rPr lang="en-US" sz="1600" b="1" dirty="0" smtClean="0">
                <a:latin typeface="Arial Narrow" panose="020B0606020202030204" pitchFamily="34" charset="0"/>
              </a:rPr>
              <a:t>Company </a:t>
            </a:r>
            <a:r>
              <a:rPr lang="en-US" sz="1600" dirty="0" smtClean="0">
                <a:latin typeface="Arial Narrow" panose="020B0606020202030204" pitchFamily="34" charset="0"/>
              </a:rPr>
              <a:t>(always have good questions!)</a:t>
            </a:r>
          </a:p>
          <a:p>
            <a:pPr marL="0" indent="0" defTabSz="512753">
              <a:lnSpc>
                <a:spcPct val="90000"/>
              </a:lnSpc>
              <a:buNone/>
              <a:defRPr/>
            </a:pPr>
            <a:endParaRPr lang="en-US" sz="1400" b="1" dirty="0">
              <a:latin typeface="Arial Narrow" panose="020B0606020202030204" pitchFamily="34" charset="0"/>
            </a:endParaRPr>
          </a:p>
          <a:p>
            <a:pPr marL="285750" indent="-285750" defTabSz="512753">
              <a:lnSpc>
                <a:spcPct val="90000"/>
              </a:lnSpc>
              <a:defRPr/>
            </a:pPr>
            <a:r>
              <a:rPr lang="en-US" sz="1600" b="1" dirty="0" smtClean="0">
                <a:latin typeface="Arial Narrow" panose="020B0606020202030204" pitchFamily="34" charset="0"/>
              </a:rPr>
              <a:t>Final Sell!! </a:t>
            </a:r>
            <a:endParaRPr lang="en-US" sz="2800" b="1" dirty="0" smtClean="0">
              <a:latin typeface="Arial Narrow" panose="020B0606020202030204" pitchFamily="34" charset="0"/>
            </a:endParaRPr>
          </a:p>
          <a:p>
            <a:pPr marL="192084" indent="-192084" defTabSz="512753">
              <a:lnSpc>
                <a:spcPct val="90000"/>
              </a:lnSpc>
              <a:defRPr/>
            </a:pPr>
            <a:endParaRPr lang="en-US" sz="1100" dirty="0" smtClean="0">
              <a:latin typeface="Arial Narrow" panose="020B0606020202030204" pitchFamily="34" charset="0"/>
            </a:endParaRPr>
          </a:p>
          <a:p>
            <a:pPr marL="192084" indent="-192084" defTabSz="512753">
              <a:lnSpc>
                <a:spcPct val="90000"/>
              </a:lnSpc>
              <a:defRPr/>
            </a:pPr>
            <a:r>
              <a:rPr lang="en-US" sz="1600" b="1" dirty="0" smtClean="0">
                <a:latin typeface="Arial Narrow" panose="020B0606020202030204" pitchFamily="34" charset="0"/>
              </a:rPr>
              <a:t>Send a follow up Thank You email or LinkedIn message! </a:t>
            </a:r>
          </a:p>
          <a:p>
            <a:pPr marL="192084" indent="-192084" defTabSz="512753">
              <a:lnSpc>
                <a:spcPct val="90000"/>
              </a:lnSpc>
              <a:defRPr/>
            </a:pPr>
            <a:endParaRPr lang="en-US" dirty="0" smtClean="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Grp="1" noChangeArrowheads="1"/>
          </p:cNvSpPr>
          <p:nvPr>
            <p:ph idx="1"/>
          </p:nvPr>
        </p:nvSpPr>
        <p:spPr>
          <a:xfrm>
            <a:off x="548680" y="1048469"/>
            <a:ext cx="5616624" cy="3399855"/>
          </a:xfrm>
        </p:spPr>
        <p:txBody>
          <a:bodyPr>
            <a:normAutofit/>
          </a:bodyPr>
          <a:lstStyle/>
          <a:p>
            <a:pPr marL="192084" indent="-192084" defTabSz="512753">
              <a:buNone/>
              <a:defRPr/>
            </a:pPr>
            <a:r>
              <a:rPr lang="en-US" sz="2800" dirty="0" smtClean="0">
                <a:latin typeface="Arial Narrow" panose="020B0606020202030204" pitchFamily="34" charset="0"/>
              </a:rPr>
              <a:t>One </a:t>
            </a:r>
            <a:r>
              <a:rPr lang="en-US" sz="2800" dirty="0">
                <a:latin typeface="Arial Narrow" panose="020B0606020202030204" pitchFamily="34" charset="0"/>
              </a:rPr>
              <a:t>of the most common reasons </a:t>
            </a:r>
            <a:r>
              <a:rPr lang="en-US" sz="2800" dirty="0" smtClean="0">
                <a:latin typeface="Arial Narrow" panose="020B0606020202030204" pitchFamily="34" charset="0"/>
              </a:rPr>
              <a:t>that interviews are not successful </a:t>
            </a:r>
            <a:r>
              <a:rPr lang="en-US" sz="2800" dirty="0">
                <a:latin typeface="Arial Narrow" panose="020B0606020202030204" pitchFamily="34" charset="0"/>
              </a:rPr>
              <a:t>is the candidate </a:t>
            </a:r>
            <a:r>
              <a:rPr lang="en-US" sz="2800" dirty="0" smtClean="0">
                <a:latin typeface="Arial Narrow" panose="020B0606020202030204" pitchFamily="34" charset="0"/>
              </a:rPr>
              <a:t>does/did </a:t>
            </a:r>
            <a:r>
              <a:rPr lang="en-US" sz="2800" u="sng" dirty="0">
                <a:effectLst>
                  <a:outerShdw blurRad="38100" dist="38100" dir="2700000" algn="tl">
                    <a:srgbClr val="000000"/>
                  </a:outerShdw>
                </a:effectLst>
                <a:latin typeface="Arial Narrow" panose="020B0606020202030204" pitchFamily="34" charset="0"/>
              </a:rPr>
              <a:t>NOT</a:t>
            </a:r>
            <a:r>
              <a:rPr lang="en-US" sz="2800" dirty="0">
                <a:effectLst>
                  <a:outerShdw blurRad="38100" dist="38100" dir="2700000" algn="tl">
                    <a:srgbClr val="000000"/>
                  </a:outerShdw>
                </a:effectLst>
                <a:latin typeface="Arial Narrow" panose="020B0606020202030204" pitchFamily="34" charset="0"/>
              </a:rPr>
              <a:t> </a:t>
            </a:r>
            <a:r>
              <a:rPr lang="en-US" sz="2800" dirty="0">
                <a:latin typeface="Arial Narrow" panose="020B0606020202030204" pitchFamily="34" charset="0"/>
              </a:rPr>
              <a:t>answer the </a:t>
            </a:r>
            <a:r>
              <a:rPr lang="en-US" sz="2800" dirty="0" smtClean="0">
                <a:latin typeface="Arial Narrow" panose="020B0606020202030204" pitchFamily="34" charset="0"/>
              </a:rPr>
              <a:t>question (s) </a:t>
            </a:r>
            <a:r>
              <a:rPr lang="en-US" sz="2800" dirty="0">
                <a:latin typeface="Arial Narrow" panose="020B0606020202030204" pitchFamily="34" charset="0"/>
              </a:rPr>
              <a:t>that was </a:t>
            </a:r>
            <a:r>
              <a:rPr lang="en-US" sz="2800" dirty="0" smtClean="0">
                <a:latin typeface="Arial Narrow" panose="020B0606020202030204" pitchFamily="34" charset="0"/>
              </a:rPr>
              <a:t>asked!</a:t>
            </a:r>
          </a:p>
          <a:p>
            <a:pPr marL="192084" indent="-192084" defTabSz="512753">
              <a:buNone/>
              <a:defRPr/>
            </a:pPr>
            <a:endParaRPr lang="en-US" sz="2800" dirty="0">
              <a:latin typeface="Arial Narrow" panose="020B0606020202030204" pitchFamily="34" charset="0"/>
            </a:endParaRPr>
          </a:p>
          <a:p>
            <a:pPr marL="192084" indent="-192084" defTabSz="512753">
              <a:buNone/>
              <a:defRPr/>
            </a:pPr>
            <a:r>
              <a:rPr lang="en-US" sz="2400" dirty="0" smtClean="0">
                <a:latin typeface="Arial Narrow" panose="020B0606020202030204" pitchFamily="34" charset="0"/>
              </a:rPr>
              <a:t>Remember to stay focused on what the interviewer is asking!</a:t>
            </a:r>
            <a:endParaRPr lang="en-US" sz="2400" dirty="0">
              <a:latin typeface="Arial Narrow" panose="020B0606020202030204" pitchFamily="34" charset="0"/>
            </a:endParaRPr>
          </a:p>
        </p:txBody>
      </p:sp>
      <p:sp>
        <p:nvSpPr>
          <p:cNvPr id="263170" name="Rectangle 2"/>
          <p:cNvSpPr>
            <a:spLocks noGrp="1" noChangeArrowheads="1"/>
          </p:cNvSpPr>
          <p:nvPr>
            <p:ph type="title"/>
          </p:nvPr>
        </p:nvSpPr>
        <p:spPr>
          <a:xfrm>
            <a:off x="332656" y="256381"/>
            <a:ext cx="6705600" cy="687388"/>
          </a:xfrm>
        </p:spPr>
        <p:txBody>
          <a:bodyPr>
            <a:normAutofit/>
          </a:bodyPr>
          <a:lstStyle/>
          <a:p>
            <a:pPr defTabSz="512753">
              <a:defRPr/>
            </a:pPr>
            <a:r>
              <a:rPr lang="en-US" sz="3200" b="1" dirty="0">
                <a:solidFill>
                  <a:schemeClr val="tx1"/>
                </a:solidFill>
                <a:effectLst/>
              </a:rPr>
              <a:t>DURING THE INTERVIEW</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5" name="Rectangle 3"/>
          <p:cNvSpPr>
            <a:spLocks noGrp="1" noChangeArrowheads="1"/>
          </p:cNvSpPr>
          <p:nvPr>
            <p:ph idx="1"/>
          </p:nvPr>
        </p:nvSpPr>
        <p:spPr>
          <a:xfrm>
            <a:off x="476672" y="832445"/>
            <a:ext cx="5976938" cy="3532188"/>
          </a:xfrm>
        </p:spPr>
        <p:txBody>
          <a:bodyPr>
            <a:normAutofit fontScale="85000" lnSpcReduction="20000"/>
          </a:bodyPr>
          <a:lstStyle/>
          <a:p>
            <a:pPr marL="385763" lvl="1" indent="-193675" defTabSz="511175">
              <a:buFont typeface="Verdana" pitchFamily="34" charset="0"/>
              <a:buNone/>
            </a:pPr>
            <a:endParaRPr lang="en-US" sz="1600" b="1" dirty="0" smtClean="0">
              <a:latin typeface="Comic Sans MS" pitchFamily="66" charset="0"/>
            </a:endParaRPr>
          </a:p>
          <a:p>
            <a:pPr marL="190500" defTabSz="511175"/>
            <a:r>
              <a:rPr lang="en-US" sz="2400" dirty="0" smtClean="0">
                <a:latin typeface="Arial Narrow" panose="020B0606020202030204" pitchFamily="34" charset="0"/>
              </a:rPr>
              <a:t>Training?</a:t>
            </a:r>
          </a:p>
          <a:p>
            <a:pPr marL="190500" defTabSz="511175"/>
            <a:r>
              <a:rPr lang="en-US" sz="2400" dirty="0" smtClean="0">
                <a:latin typeface="Arial Narrow" panose="020B0606020202030204" pitchFamily="34" charset="0"/>
              </a:rPr>
              <a:t>Hiring history with the College?</a:t>
            </a:r>
          </a:p>
          <a:p>
            <a:pPr marL="190500" defTabSz="511175"/>
            <a:r>
              <a:rPr lang="en-US" sz="2400" dirty="0" smtClean="0">
                <a:latin typeface="Arial Narrow" panose="020B0606020202030204" pitchFamily="34" charset="0"/>
              </a:rPr>
              <a:t>Typical work assignments?</a:t>
            </a:r>
          </a:p>
          <a:p>
            <a:pPr marL="190500" defTabSz="511175"/>
            <a:r>
              <a:rPr lang="en-US" sz="2400" dirty="0" smtClean="0">
                <a:latin typeface="Arial Narrow" panose="020B0606020202030204" pitchFamily="34" charset="0"/>
              </a:rPr>
              <a:t>Daily work? </a:t>
            </a:r>
          </a:p>
          <a:p>
            <a:pPr marL="190500" defTabSz="511175"/>
            <a:r>
              <a:rPr lang="en-US" sz="2400" dirty="0" smtClean="0">
                <a:latin typeface="Arial Narrow" panose="020B0606020202030204" pitchFamily="34" charset="0"/>
              </a:rPr>
              <a:t>Required travel?</a:t>
            </a:r>
          </a:p>
          <a:p>
            <a:pPr marL="190500" defTabSz="511175"/>
            <a:r>
              <a:rPr lang="en-US" sz="2400" dirty="0" smtClean="0">
                <a:latin typeface="Arial Narrow" panose="020B0606020202030204" pitchFamily="34" charset="0"/>
              </a:rPr>
              <a:t>Opportunities for growth?</a:t>
            </a:r>
          </a:p>
          <a:p>
            <a:pPr marL="190500" defTabSz="511175"/>
            <a:endParaRPr lang="en-US" sz="2400" dirty="0">
              <a:latin typeface="Arial Narrow" panose="020B0606020202030204" pitchFamily="34" charset="0"/>
            </a:endParaRPr>
          </a:p>
          <a:p>
            <a:pPr marL="0" indent="0" defTabSz="511175">
              <a:buNone/>
            </a:pPr>
            <a:r>
              <a:rPr lang="en-US" sz="2400" dirty="0" smtClean="0">
                <a:latin typeface="Arial Narrow" panose="020B0606020202030204" pitchFamily="34" charset="0"/>
              </a:rPr>
              <a:t>Remember: </a:t>
            </a:r>
            <a:r>
              <a:rPr lang="en-US" sz="2100" dirty="0" smtClean="0">
                <a:latin typeface="Arial Narrow" panose="020B0606020202030204" pitchFamily="34" charset="0"/>
              </a:rPr>
              <a:t>Do not ask a question that can easily be answered via their website or job description</a:t>
            </a:r>
            <a:endParaRPr lang="en-US" sz="2400" dirty="0" smtClean="0">
              <a:latin typeface="Arial Narrow" panose="020B0606020202030204" pitchFamily="34" charset="0"/>
            </a:endParaRPr>
          </a:p>
          <a:p>
            <a:pPr marL="0" indent="0" defTabSz="511175">
              <a:buNone/>
            </a:pPr>
            <a:endParaRPr lang="en-US" sz="2800" dirty="0" smtClean="0">
              <a:latin typeface="Arial Narrow" panose="020B0606020202030204" pitchFamily="34" charset="0"/>
            </a:endParaRPr>
          </a:p>
          <a:p>
            <a:pPr marL="0" indent="0" defTabSz="511175">
              <a:buNone/>
            </a:pPr>
            <a:r>
              <a:rPr lang="en-US" sz="2100" dirty="0">
                <a:latin typeface="Arial Narrow" panose="020B0606020202030204" pitchFamily="34" charset="0"/>
              </a:rPr>
              <a:t>P</a:t>
            </a:r>
            <a:r>
              <a:rPr lang="en-US" sz="2100" dirty="0" smtClean="0">
                <a:latin typeface="Arial Narrow" panose="020B0606020202030204" pitchFamily="34" charset="0"/>
              </a:rPr>
              <a:t>repare a few questions as interviewer (s) might accidentally answer the questions you were thinking during their introductions! </a:t>
            </a:r>
          </a:p>
          <a:p>
            <a:pPr marL="190500" defTabSz="511175">
              <a:buFont typeface="Wingdings 3" pitchFamily="18" charset="2"/>
              <a:buNone/>
            </a:pPr>
            <a:endParaRPr lang="en-US" sz="2600" b="1" dirty="0" smtClean="0"/>
          </a:p>
          <a:p>
            <a:pPr marL="552450" lvl="2" indent="-163513" defTabSz="511175">
              <a:buFont typeface="Wingdings 2" pitchFamily="18" charset="2"/>
              <a:buNone/>
            </a:pPr>
            <a:endParaRPr lang="en-US" b="1" dirty="0" smtClean="0">
              <a:latin typeface="Comic Sans MS" pitchFamily="66" charset="0"/>
            </a:endParaRPr>
          </a:p>
        </p:txBody>
      </p:sp>
      <p:sp>
        <p:nvSpPr>
          <p:cNvPr id="253954" name="Rectangle 2"/>
          <p:cNvSpPr>
            <a:spLocks noGrp="1" noChangeArrowheads="1"/>
          </p:cNvSpPr>
          <p:nvPr>
            <p:ph type="title"/>
          </p:nvPr>
        </p:nvSpPr>
        <p:spPr>
          <a:xfrm>
            <a:off x="188640" y="256381"/>
            <a:ext cx="5976664" cy="715962"/>
          </a:xfrm>
        </p:spPr>
        <p:txBody>
          <a:bodyPr/>
          <a:lstStyle/>
          <a:p>
            <a:pPr defTabSz="512753" fontAlgn="auto">
              <a:spcAft>
                <a:spcPts val="0"/>
              </a:spcAft>
              <a:defRPr/>
            </a:pPr>
            <a:r>
              <a:rPr lang="en-US" sz="2800" cap="small" dirty="0">
                <a:solidFill>
                  <a:schemeClr val="tx1"/>
                </a:solidFill>
                <a:effectLst/>
              </a:rPr>
              <a:t>Prepare Questions </a:t>
            </a:r>
            <a:r>
              <a:rPr lang="en-US" sz="2800" u="sng" cap="small" dirty="0" smtClean="0">
                <a:solidFill>
                  <a:schemeClr val="tx1"/>
                </a:solidFill>
                <a:effectLst/>
              </a:rPr>
              <a:t>YOU</a:t>
            </a:r>
            <a:r>
              <a:rPr lang="en-US" sz="2800" cap="small" dirty="0" smtClean="0">
                <a:solidFill>
                  <a:schemeClr val="tx1"/>
                </a:solidFill>
                <a:effectLst/>
              </a:rPr>
              <a:t> </a:t>
            </a:r>
            <a:r>
              <a:rPr lang="en-US" sz="2800" cap="small" dirty="0">
                <a:solidFill>
                  <a:schemeClr val="tx1"/>
                </a:solidFill>
                <a:effectLst/>
              </a:rPr>
              <a:t>Could Ask</a:t>
            </a:r>
          </a:p>
        </p:txBody>
      </p:sp>
    </p:spTree>
    <p:extLst>
      <p:ext uri="{BB962C8B-B14F-4D97-AF65-F5344CB8AC3E}">
        <p14:creationId xmlns:p14="http://schemas.microsoft.com/office/powerpoint/2010/main" val="277867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74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1"/>
          </p:nvPr>
        </p:nvSpPr>
        <p:spPr>
          <a:xfrm>
            <a:off x="476250" y="1270000"/>
            <a:ext cx="5832475" cy="3605213"/>
          </a:xfrm>
        </p:spPr>
        <p:txBody>
          <a:bodyPr>
            <a:normAutofit/>
          </a:bodyPr>
          <a:lstStyle/>
          <a:p>
            <a:pPr marL="192084" indent="-192084" defTabSz="512753" fontAlgn="auto">
              <a:spcBef>
                <a:spcPct val="0"/>
              </a:spcBef>
              <a:spcAft>
                <a:spcPts val="0"/>
              </a:spcAft>
              <a:buClrTx/>
              <a:buFont typeface="Wingdings 3"/>
              <a:buNone/>
              <a:defRPr/>
            </a:pPr>
            <a:r>
              <a:rPr lang="en-US" sz="2400" dirty="0">
                <a:solidFill>
                  <a:srgbClr val="002060"/>
                </a:solidFill>
              </a:rPr>
              <a:t>In a written test, if you don’t write down the </a:t>
            </a:r>
            <a:r>
              <a:rPr lang="en-US" sz="2400" dirty="0" smtClean="0">
                <a:solidFill>
                  <a:srgbClr val="002060"/>
                </a:solidFill>
              </a:rPr>
              <a:t>answer, </a:t>
            </a:r>
            <a:r>
              <a:rPr lang="en-US" sz="2400" dirty="0">
                <a:solidFill>
                  <a:srgbClr val="002060"/>
                </a:solidFill>
              </a:rPr>
              <a:t>you don’t get a mark.</a:t>
            </a:r>
          </a:p>
          <a:p>
            <a:pPr marL="192084" indent="-192084" defTabSz="512753" fontAlgn="auto">
              <a:spcBef>
                <a:spcPct val="0"/>
              </a:spcBef>
              <a:spcAft>
                <a:spcPts val="0"/>
              </a:spcAft>
              <a:buClrTx/>
              <a:buFont typeface="Wingdings 3"/>
              <a:buNone/>
              <a:defRPr/>
            </a:pPr>
            <a:endParaRPr lang="en-US" sz="1050" dirty="0">
              <a:solidFill>
                <a:srgbClr val="002060"/>
              </a:solidFill>
            </a:endParaRPr>
          </a:p>
          <a:p>
            <a:pPr marL="192084" indent="-192084" defTabSz="512753" fontAlgn="auto">
              <a:spcBef>
                <a:spcPct val="0"/>
              </a:spcBef>
              <a:spcAft>
                <a:spcPts val="0"/>
              </a:spcAft>
              <a:buClrTx/>
              <a:buFont typeface="Wingdings 3"/>
              <a:buNone/>
              <a:defRPr/>
            </a:pPr>
            <a:r>
              <a:rPr lang="en-US" sz="2400" dirty="0">
                <a:solidFill>
                  <a:srgbClr val="002060"/>
                </a:solidFill>
              </a:rPr>
              <a:t>The same is true for an </a:t>
            </a:r>
            <a:r>
              <a:rPr lang="en-US" sz="2400" dirty="0" smtClean="0">
                <a:solidFill>
                  <a:srgbClr val="002060"/>
                </a:solidFill>
              </a:rPr>
              <a:t>interview…</a:t>
            </a:r>
            <a:r>
              <a:rPr lang="en-US" dirty="0" smtClean="0">
                <a:solidFill>
                  <a:srgbClr val="FF0000"/>
                </a:solidFill>
              </a:rPr>
              <a:t>if</a:t>
            </a:r>
            <a:r>
              <a:rPr lang="en-US" dirty="0" smtClean="0">
                <a:solidFill>
                  <a:srgbClr val="002060"/>
                </a:solidFill>
              </a:rPr>
              <a:t> </a:t>
            </a:r>
            <a:r>
              <a:rPr lang="en-US" dirty="0" smtClean="0">
                <a:solidFill>
                  <a:srgbClr val="FF0000"/>
                </a:solidFill>
              </a:rPr>
              <a:t>it doesn’t come out of your mouth, you don’t get the points!</a:t>
            </a:r>
            <a:endParaRPr lang="en-US" sz="2400" dirty="0">
              <a:solidFill>
                <a:srgbClr val="FF0000"/>
              </a:solidFill>
            </a:endParaRPr>
          </a:p>
          <a:p>
            <a:pPr marL="192084" indent="-192084" defTabSz="512753" fontAlgn="auto">
              <a:spcBef>
                <a:spcPts val="299"/>
              </a:spcBef>
              <a:spcAft>
                <a:spcPts val="0"/>
              </a:spcAft>
              <a:buFont typeface="Wingdings 3"/>
              <a:buNone/>
              <a:defRPr/>
            </a:pPr>
            <a:endParaRPr lang="en-US" sz="2700" b="1" dirty="0">
              <a:solidFill>
                <a:schemeClr val="tx2"/>
              </a:solidFill>
            </a:endParaRPr>
          </a:p>
        </p:txBody>
      </p:sp>
      <p:sp>
        <p:nvSpPr>
          <p:cNvPr id="296962" name="Rectangle 2"/>
          <p:cNvSpPr>
            <a:spLocks noGrp="1" noChangeArrowheads="1"/>
          </p:cNvSpPr>
          <p:nvPr>
            <p:ph type="title"/>
          </p:nvPr>
        </p:nvSpPr>
        <p:spPr>
          <a:xfrm>
            <a:off x="281870" y="328389"/>
            <a:ext cx="6545262" cy="652463"/>
          </a:xfrm>
        </p:spPr>
        <p:txBody>
          <a:bodyPr/>
          <a:lstStyle/>
          <a:p>
            <a:pPr defTabSz="512753" fontAlgn="auto">
              <a:spcAft>
                <a:spcPts val="0"/>
              </a:spcAft>
              <a:defRPr/>
            </a:pPr>
            <a:r>
              <a:rPr lang="en-US" sz="3200" dirty="0">
                <a:solidFill>
                  <a:schemeClr val="tx1"/>
                </a:solidFill>
                <a:effectLst/>
              </a:rPr>
              <a:t>INTERVIEW </a:t>
            </a:r>
            <a:r>
              <a:rPr lang="en-US" sz="3200" dirty="0" smtClean="0">
                <a:solidFill>
                  <a:schemeClr val="tx1"/>
                </a:solidFill>
                <a:effectLst/>
              </a:rPr>
              <a:t>TIP</a:t>
            </a:r>
            <a:endParaRPr lang="en-US" sz="3200" dirty="0">
              <a:solidFill>
                <a:schemeClr val="tx1"/>
              </a:solidFill>
              <a:effectLst/>
            </a:endParaRPr>
          </a:p>
        </p:txBody>
      </p:sp>
    </p:spTree>
    <p:extLst>
      <p:ext uri="{BB962C8B-B14F-4D97-AF65-F5344CB8AC3E}">
        <p14:creationId xmlns:p14="http://schemas.microsoft.com/office/powerpoint/2010/main" val="4275070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184" y="125551"/>
            <a:ext cx="6172200" cy="853546"/>
          </a:xfrm>
        </p:spPr>
        <p:txBody>
          <a:bodyPr>
            <a:normAutofit fontScale="90000"/>
          </a:bodyPr>
          <a:lstStyle/>
          <a:p>
            <a:r>
              <a:rPr lang="en-US" dirty="0"/>
              <a:t>The Importance of Non-Verbal Communication</a:t>
            </a:r>
          </a:p>
        </p:txBody>
      </p:sp>
      <p:pic>
        <p:nvPicPr>
          <p:cNvPr id="4" name="Picture 2" descr="Image result for GOOD HANDSH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34" y="3113936"/>
            <a:ext cx="2608522" cy="20073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ye conta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984" y="2508873"/>
            <a:ext cx="3573016" cy="27059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interview pos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67" y="1198184"/>
            <a:ext cx="3356992" cy="18815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mile in an intervie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9080" y="552324"/>
            <a:ext cx="2636912" cy="186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8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4" name="Rectangle 6"/>
          <p:cNvSpPr>
            <a:spLocks noGrp="1" noChangeArrowheads="1"/>
          </p:cNvSpPr>
          <p:nvPr>
            <p:ph type="ctrTitle"/>
          </p:nvPr>
        </p:nvSpPr>
        <p:spPr>
          <a:xfrm>
            <a:off x="1988840" y="2920677"/>
            <a:ext cx="4703532" cy="708025"/>
          </a:xfrm>
        </p:spPr>
        <p:txBody>
          <a:bodyPr>
            <a:normAutofit/>
          </a:bodyPr>
          <a:lstStyle/>
          <a:p>
            <a:pPr>
              <a:defRPr/>
            </a:pPr>
            <a:r>
              <a:rPr lang="en-CA" sz="4000" b="1" dirty="0" smtClean="0">
                <a:solidFill>
                  <a:schemeClr val="tx1"/>
                </a:solidFill>
                <a:effectLst>
                  <a:outerShdw blurRad="38100" dist="38100" dir="2700000" algn="tl">
                    <a:srgbClr val="FFFFFF"/>
                  </a:outerShdw>
                </a:effectLst>
              </a:rPr>
              <a:t>INTERVIEWING</a:t>
            </a:r>
            <a:endParaRPr lang="en-CA" sz="4000" b="1" dirty="0">
              <a:solidFill>
                <a:schemeClr val="tx1"/>
              </a:solidFill>
              <a:effectLst>
                <a:outerShdw blurRad="38100" dist="38100" dir="2700000" algn="tl">
                  <a:srgbClr val="FFFFFF"/>
                </a:outerShdw>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latin typeface="Arial Narrow" panose="020B0606020202030204" pitchFamily="34" charset="0"/>
              </a:rPr>
              <a:t>Plan for a time and place that will minimize distractions</a:t>
            </a:r>
          </a:p>
          <a:p>
            <a:r>
              <a:rPr lang="en-US" dirty="0" smtClean="0">
                <a:latin typeface="Arial Narrow" panose="020B0606020202030204" pitchFamily="34" charset="0"/>
              </a:rPr>
              <a:t>Make sure you have good reception </a:t>
            </a:r>
            <a:r>
              <a:rPr lang="en-US" dirty="0" smtClean="0">
                <a:latin typeface="Arial Narrow" panose="020B0606020202030204" pitchFamily="34" charset="0"/>
              </a:rPr>
              <a:t>and </a:t>
            </a:r>
            <a:r>
              <a:rPr lang="en-US" dirty="0" smtClean="0">
                <a:latin typeface="Arial Narrow" panose="020B0606020202030204" pitchFamily="34" charset="0"/>
              </a:rPr>
              <a:t>are in an area that is quiet (</a:t>
            </a:r>
            <a:r>
              <a:rPr lang="en-US" dirty="0" smtClean="0">
                <a:latin typeface="Arial Narrow" panose="020B0606020202030204" pitchFamily="34" charset="0"/>
              </a:rPr>
              <a:t>easy to </a:t>
            </a:r>
            <a:r>
              <a:rPr lang="en-US" dirty="0" smtClean="0">
                <a:latin typeface="Arial Narrow" panose="020B0606020202030204" pitchFamily="34" charset="0"/>
              </a:rPr>
              <a:t>hear you)</a:t>
            </a:r>
          </a:p>
          <a:p>
            <a:r>
              <a:rPr lang="en-US" dirty="0">
                <a:latin typeface="Arial Narrow" panose="020B0606020202030204" pitchFamily="34" charset="0"/>
              </a:rPr>
              <a:t>Speak </a:t>
            </a:r>
            <a:r>
              <a:rPr lang="en-US" dirty="0" smtClean="0">
                <a:latin typeface="Arial Narrow" panose="020B0606020202030204" pitchFamily="34" charset="0"/>
              </a:rPr>
              <a:t>clearly and not too quick</a:t>
            </a:r>
            <a:endParaRPr lang="en-US" dirty="0" smtClean="0">
              <a:latin typeface="Arial Narrow" panose="020B0606020202030204" pitchFamily="34" charset="0"/>
            </a:endParaRPr>
          </a:p>
          <a:p>
            <a:r>
              <a:rPr lang="en-US" dirty="0" smtClean="0">
                <a:latin typeface="Arial Narrow" panose="020B0606020202030204" pitchFamily="34" charset="0"/>
              </a:rPr>
              <a:t>Sound confident and enthusiastic (as there no visible feedback) </a:t>
            </a:r>
          </a:p>
          <a:p>
            <a:r>
              <a:rPr lang="en-US" dirty="0" smtClean="0">
                <a:latin typeface="Arial Narrow" panose="020B0606020202030204" pitchFamily="34" charset="0"/>
              </a:rPr>
              <a:t>Make sure to SMILE – interviewers can tell</a:t>
            </a:r>
          </a:p>
          <a:p>
            <a:r>
              <a:rPr lang="en-US" dirty="0" smtClean="0">
                <a:latin typeface="Arial Narrow" panose="020B0606020202030204" pitchFamily="34" charset="0"/>
              </a:rPr>
              <a:t>Listen! Don’t interrupt the interviewer!</a:t>
            </a:r>
          </a:p>
          <a:p>
            <a:endParaRPr lang="en-US" dirty="0"/>
          </a:p>
          <a:p>
            <a:pPr marL="82142" indent="0">
              <a:buNone/>
            </a:pPr>
            <a:r>
              <a:rPr lang="en-US" sz="1800" dirty="0" smtClean="0">
                <a:latin typeface="Arial Narrow" panose="020B0606020202030204" pitchFamily="34" charset="0"/>
              </a:rPr>
              <a:t>*Often, telephone interviews are conducted as the first stage of the hiring process; generally quick </a:t>
            </a:r>
          </a:p>
        </p:txBody>
      </p:sp>
      <p:sp>
        <p:nvSpPr>
          <p:cNvPr id="3" name="Title 2"/>
          <p:cNvSpPr>
            <a:spLocks noGrp="1"/>
          </p:cNvSpPr>
          <p:nvPr>
            <p:ph type="title"/>
          </p:nvPr>
        </p:nvSpPr>
        <p:spPr/>
        <p:txBody>
          <a:bodyPr/>
          <a:lstStyle/>
          <a:p>
            <a:r>
              <a:rPr lang="en-US" dirty="0" smtClean="0"/>
              <a:t>Telephone Interviews</a:t>
            </a:r>
            <a:endParaRPr lang="en-US" dirty="0"/>
          </a:p>
        </p:txBody>
      </p:sp>
    </p:spTree>
    <p:extLst>
      <p:ext uri="{BB962C8B-B14F-4D97-AF65-F5344CB8AC3E}">
        <p14:creationId xmlns:p14="http://schemas.microsoft.com/office/powerpoint/2010/main" val="30350884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6632" y="1120477"/>
            <a:ext cx="6741368" cy="3456384"/>
          </a:xfrm>
        </p:spPr>
        <p:txBody>
          <a:bodyPr>
            <a:normAutofit/>
          </a:bodyPr>
          <a:lstStyle/>
          <a:p>
            <a:endParaRPr lang="en-US" sz="2900" dirty="0"/>
          </a:p>
          <a:p>
            <a:pPr marL="82142" indent="0" algn="ctr">
              <a:buNone/>
            </a:pPr>
            <a:r>
              <a:rPr lang="en-US" sz="4000" dirty="0" smtClean="0"/>
              <a:t>Why should we </a:t>
            </a:r>
          </a:p>
          <a:p>
            <a:pPr marL="82142" indent="0" algn="ctr">
              <a:buNone/>
            </a:pPr>
            <a:r>
              <a:rPr lang="en-US" sz="4000" dirty="0" smtClean="0"/>
              <a:t>hire you?</a:t>
            </a:r>
          </a:p>
          <a:p>
            <a:pPr marL="82142" indent="0" algn="ctr">
              <a:buNone/>
            </a:pPr>
            <a:endParaRPr lang="en-US" sz="2600" dirty="0" smtClean="0"/>
          </a:p>
          <a:p>
            <a:pPr marL="82142" indent="0" algn="ctr">
              <a:buNone/>
            </a:pPr>
            <a:r>
              <a:rPr lang="en-US" sz="3000" dirty="0" smtClean="0"/>
              <a:t>What makes you distinct or different?</a:t>
            </a:r>
            <a:endParaRPr lang="en-US" sz="3000" dirty="0"/>
          </a:p>
        </p:txBody>
      </p:sp>
      <p:sp>
        <p:nvSpPr>
          <p:cNvPr id="3" name="Title 2"/>
          <p:cNvSpPr>
            <a:spLocks noGrp="1"/>
          </p:cNvSpPr>
          <p:nvPr>
            <p:ph type="title"/>
          </p:nvPr>
        </p:nvSpPr>
        <p:spPr>
          <a:xfrm>
            <a:off x="260648" y="400397"/>
            <a:ext cx="6172200" cy="853546"/>
          </a:xfrm>
        </p:spPr>
        <p:txBody>
          <a:bodyPr>
            <a:normAutofit/>
          </a:bodyPr>
          <a:lstStyle/>
          <a:p>
            <a:r>
              <a:rPr lang="en-US" sz="4000" dirty="0" smtClean="0"/>
              <a:t>SELL Yourself!</a:t>
            </a:r>
            <a:endParaRPr lang="en-US" sz="4000" dirty="0"/>
          </a:p>
        </p:txBody>
      </p:sp>
    </p:spTree>
    <p:extLst>
      <p:ext uri="{BB962C8B-B14F-4D97-AF65-F5344CB8AC3E}">
        <p14:creationId xmlns:p14="http://schemas.microsoft.com/office/powerpoint/2010/main" val="261702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0648" y="1264493"/>
            <a:ext cx="6172200" cy="3379805"/>
          </a:xfrm>
        </p:spPr>
        <p:txBody>
          <a:bodyPr>
            <a:normAutofit/>
          </a:bodyPr>
          <a:lstStyle/>
          <a:p>
            <a:pPr marL="82142" indent="0">
              <a:buNone/>
            </a:pPr>
            <a:r>
              <a:rPr lang="en-US" sz="2400" dirty="0" smtClean="0">
                <a:latin typeface="Arial Narrow" panose="020B0606020202030204" pitchFamily="34" charset="0"/>
              </a:rPr>
              <a:t>One of the most popular questions asked in an interview!</a:t>
            </a:r>
          </a:p>
          <a:p>
            <a:pPr marL="82142" indent="0">
              <a:buNone/>
            </a:pPr>
            <a:endParaRPr lang="en-US" sz="2400" dirty="0">
              <a:latin typeface="Arial Narrow" panose="020B0606020202030204" pitchFamily="34" charset="0"/>
            </a:endParaRPr>
          </a:p>
          <a:p>
            <a:pPr marL="82142" indent="0">
              <a:buNone/>
            </a:pPr>
            <a:r>
              <a:rPr lang="en-US" sz="2400" dirty="0" smtClean="0">
                <a:latin typeface="Arial Narrow" panose="020B0606020202030204" pitchFamily="34" charset="0"/>
              </a:rPr>
              <a:t>Why </a:t>
            </a:r>
            <a:r>
              <a:rPr lang="en-US" sz="2400" dirty="0">
                <a:latin typeface="Arial Narrow" panose="020B0606020202030204" pitchFamily="34" charset="0"/>
              </a:rPr>
              <a:t>do employers ask this question?</a:t>
            </a:r>
          </a:p>
          <a:p>
            <a:pPr marL="82142" indent="0" algn="ctr">
              <a:buNone/>
            </a:pPr>
            <a:endParaRPr lang="en-US" sz="2400" dirty="0">
              <a:latin typeface="Arial Narrow" panose="020B0606020202030204" pitchFamily="34" charset="0"/>
            </a:endParaRPr>
          </a:p>
          <a:p>
            <a:pPr marL="82142" indent="0">
              <a:buNone/>
            </a:pPr>
            <a:r>
              <a:rPr lang="en-US" sz="2400" dirty="0" smtClean="0">
                <a:solidFill>
                  <a:srgbClr val="00B050"/>
                </a:solidFill>
                <a:latin typeface="Arial Narrow" panose="020B0606020202030204" pitchFamily="34" charset="0"/>
              </a:rPr>
              <a:t>To see </a:t>
            </a:r>
            <a:r>
              <a:rPr lang="en-US" sz="2400" dirty="0">
                <a:solidFill>
                  <a:srgbClr val="00B050"/>
                </a:solidFill>
                <a:latin typeface="Arial Narrow" panose="020B0606020202030204" pitchFamily="34" charset="0"/>
              </a:rPr>
              <a:t>if you’re a good fit for the company</a:t>
            </a:r>
          </a:p>
          <a:p>
            <a:pPr lvl="1"/>
            <a:r>
              <a:rPr lang="en-US" sz="1800" dirty="0">
                <a:latin typeface="Arial Narrow" panose="020B0606020202030204" pitchFamily="34" charset="0"/>
              </a:rPr>
              <a:t>Elevator pitch= 1-2 minutes</a:t>
            </a:r>
          </a:p>
        </p:txBody>
      </p:sp>
      <p:sp>
        <p:nvSpPr>
          <p:cNvPr id="3" name="Title 2"/>
          <p:cNvSpPr>
            <a:spLocks noGrp="1"/>
          </p:cNvSpPr>
          <p:nvPr>
            <p:ph type="title"/>
          </p:nvPr>
        </p:nvSpPr>
        <p:spPr>
          <a:xfrm>
            <a:off x="260648" y="256381"/>
            <a:ext cx="6172200" cy="853546"/>
          </a:xfrm>
        </p:spPr>
        <p:txBody>
          <a:bodyPr/>
          <a:lstStyle/>
          <a:p>
            <a:r>
              <a:rPr lang="en-US" dirty="0" smtClean="0"/>
              <a:t>TELL ME ABOUT YOURSELF</a:t>
            </a:r>
            <a:endParaRPr lang="en-US" dirty="0"/>
          </a:p>
        </p:txBody>
      </p:sp>
    </p:spTree>
    <p:extLst>
      <p:ext uri="{BB962C8B-B14F-4D97-AF65-F5344CB8AC3E}">
        <p14:creationId xmlns:p14="http://schemas.microsoft.com/office/powerpoint/2010/main" val="313248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a:t>
            </a:r>
            <a:r>
              <a:rPr lang="en-US" dirty="0">
                <a:solidFill>
                  <a:srgbClr val="FF0000"/>
                </a:solidFill>
              </a:rPr>
              <a:t>not</a:t>
            </a:r>
            <a:r>
              <a:rPr lang="en-US" dirty="0"/>
              <a:t> to do:</a:t>
            </a:r>
          </a:p>
          <a:p>
            <a:pPr lvl="1"/>
            <a:r>
              <a:rPr lang="en-US" b="1" dirty="0" smtClean="0">
                <a:solidFill>
                  <a:srgbClr val="FF0000"/>
                </a:solidFill>
              </a:rPr>
              <a:t>Personal information/family </a:t>
            </a:r>
            <a:r>
              <a:rPr lang="en-US" b="1" dirty="0">
                <a:solidFill>
                  <a:srgbClr val="FF0000"/>
                </a:solidFill>
              </a:rPr>
              <a:t>background </a:t>
            </a:r>
          </a:p>
          <a:p>
            <a:pPr marL="294343" lvl="1" indent="0">
              <a:buNone/>
            </a:pPr>
            <a:r>
              <a:rPr lang="en-US" i="1" dirty="0" smtClean="0"/>
              <a:t>“</a:t>
            </a:r>
            <a:r>
              <a:rPr lang="en-US" i="1" dirty="0"/>
              <a:t>M</a:t>
            </a:r>
            <a:r>
              <a:rPr lang="en-US" i="1" dirty="0" smtClean="0"/>
              <a:t>y </a:t>
            </a:r>
            <a:r>
              <a:rPr lang="en-US" i="1" dirty="0"/>
              <a:t>dad is an accountant and my mother is a stay at home mom. I have two siblings…”</a:t>
            </a:r>
          </a:p>
          <a:p>
            <a:pPr lvl="1"/>
            <a:endParaRPr lang="en-US" i="1" dirty="0"/>
          </a:p>
          <a:p>
            <a:pPr lvl="1"/>
            <a:r>
              <a:rPr lang="en-US" b="1" dirty="0">
                <a:solidFill>
                  <a:srgbClr val="FF0000"/>
                </a:solidFill>
              </a:rPr>
              <a:t>Restating EXACT information from resume</a:t>
            </a:r>
          </a:p>
          <a:p>
            <a:pPr marL="294343" lvl="1" indent="0">
              <a:buNone/>
            </a:pPr>
            <a:r>
              <a:rPr lang="en-US" b="1" i="1" dirty="0"/>
              <a:t>“</a:t>
            </a:r>
            <a:r>
              <a:rPr lang="en-US" i="1" dirty="0"/>
              <a:t>For two years I worked in a bank as customer service then I moved and worked at a call center for a few months. I then went back to school for another program…”</a:t>
            </a:r>
            <a:endParaRPr lang="en-US" b="1" i="1" dirty="0"/>
          </a:p>
          <a:p>
            <a:pPr lvl="1"/>
            <a:endParaRPr lang="en-US" dirty="0"/>
          </a:p>
          <a:p>
            <a:pPr lvl="1"/>
            <a:endParaRPr lang="en-US" dirty="0"/>
          </a:p>
        </p:txBody>
      </p:sp>
      <p:sp>
        <p:nvSpPr>
          <p:cNvPr id="3" name="Title 2"/>
          <p:cNvSpPr>
            <a:spLocks noGrp="1"/>
          </p:cNvSpPr>
          <p:nvPr>
            <p:ph type="title"/>
          </p:nvPr>
        </p:nvSpPr>
        <p:spPr/>
        <p:txBody>
          <a:bodyPr/>
          <a:lstStyle/>
          <a:p>
            <a:r>
              <a:rPr lang="en-US" dirty="0" smtClean="0"/>
              <a:t>TELL ME ABOUT YOURSELF</a:t>
            </a:r>
            <a:endParaRPr lang="en-US" dirty="0"/>
          </a:p>
        </p:txBody>
      </p:sp>
    </p:spTree>
    <p:extLst>
      <p:ext uri="{BB962C8B-B14F-4D97-AF65-F5344CB8AC3E}">
        <p14:creationId xmlns:p14="http://schemas.microsoft.com/office/powerpoint/2010/main" val="194093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900" y="1106196"/>
            <a:ext cx="6254452" cy="3470665"/>
          </a:xfrm>
        </p:spPr>
        <p:txBody>
          <a:bodyPr>
            <a:normAutofit fontScale="92500" lnSpcReduction="10000"/>
          </a:bodyPr>
          <a:lstStyle/>
          <a:p>
            <a:r>
              <a:rPr lang="en-US" dirty="0"/>
              <a:t>What to focus on? Why are you a good fit for </a:t>
            </a:r>
            <a:r>
              <a:rPr lang="en-US" dirty="0" smtClean="0"/>
              <a:t>the position?</a:t>
            </a:r>
          </a:p>
          <a:p>
            <a:pPr marL="82142" indent="0">
              <a:buNone/>
            </a:pPr>
            <a:endParaRPr lang="en-US" dirty="0"/>
          </a:p>
          <a:p>
            <a:pPr lvl="2"/>
            <a:r>
              <a:rPr lang="en-US" i="1" dirty="0">
                <a:solidFill>
                  <a:srgbClr val="00B0F0"/>
                </a:solidFill>
              </a:rPr>
              <a:t>EDUCATION</a:t>
            </a:r>
            <a:r>
              <a:rPr lang="en-US" i="1" dirty="0"/>
              <a:t>: Focus on qualifications </a:t>
            </a:r>
            <a:r>
              <a:rPr lang="en-US" i="1" dirty="0" smtClean="0"/>
              <a:t>you possess for </a:t>
            </a:r>
            <a:r>
              <a:rPr lang="en-US" b="1" i="1" u="sng" dirty="0" smtClean="0"/>
              <a:t>the position</a:t>
            </a:r>
          </a:p>
          <a:p>
            <a:pPr marL="472319" lvl="2" indent="0">
              <a:buNone/>
            </a:pPr>
            <a:endParaRPr lang="en-US" i="1" dirty="0">
              <a:solidFill>
                <a:srgbClr val="00B0F0"/>
              </a:solidFill>
            </a:endParaRPr>
          </a:p>
          <a:p>
            <a:pPr lvl="2"/>
            <a:r>
              <a:rPr lang="en-US" i="1" dirty="0">
                <a:solidFill>
                  <a:srgbClr val="00B0F0"/>
                </a:solidFill>
              </a:rPr>
              <a:t>EXPERIENCE</a:t>
            </a:r>
            <a:r>
              <a:rPr lang="en-US" i="1" dirty="0"/>
              <a:t>: </a:t>
            </a:r>
            <a:r>
              <a:rPr lang="en-US" b="1" i="1" u="sng" dirty="0"/>
              <a:t>Relevant</a:t>
            </a:r>
            <a:r>
              <a:rPr lang="en-US" i="1" dirty="0"/>
              <a:t> experience/knowledge/industry</a:t>
            </a:r>
            <a:br>
              <a:rPr lang="en-US" i="1" dirty="0"/>
            </a:br>
            <a:endParaRPr lang="en-US" i="1" dirty="0"/>
          </a:p>
          <a:p>
            <a:pPr lvl="2"/>
            <a:r>
              <a:rPr lang="en-US" i="1" dirty="0">
                <a:solidFill>
                  <a:srgbClr val="00B0F0"/>
                </a:solidFill>
              </a:rPr>
              <a:t>Highlight:</a:t>
            </a:r>
            <a:r>
              <a:rPr lang="en-US" i="1" dirty="0"/>
              <a:t> special relevant training</a:t>
            </a:r>
            <a:r>
              <a:rPr lang="en-US" dirty="0"/>
              <a:t>, </a:t>
            </a:r>
            <a:r>
              <a:rPr lang="en-US" i="1" dirty="0"/>
              <a:t>innovative projects, previous promotions</a:t>
            </a:r>
          </a:p>
          <a:p>
            <a:pPr lvl="2"/>
            <a:endParaRPr lang="en-US" i="1" dirty="0"/>
          </a:p>
          <a:p>
            <a:pPr lvl="2"/>
            <a:r>
              <a:rPr lang="en-US" dirty="0">
                <a:solidFill>
                  <a:srgbClr val="FF0000"/>
                </a:solidFill>
              </a:rPr>
              <a:t>Do not talk about all </a:t>
            </a:r>
            <a:r>
              <a:rPr lang="en-US" dirty="0" smtClean="0">
                <a:solidFill>
                  <a:srgbClr val="FF0000"/>
                </a:solidFill>
              </a:rPr>
              <a:t>of your experiences </a:t>
            </a:r>
            <a:r>
              <a:rPr lang="en-US" dirty="0">
                <a:solidFill>
                  <a:srgbClr val="FF0000"/>
                </a:solidFill>
              </a:rPr>
              <a:t>and all </a:t>
            </a:r>
            <a:r>
              <a:rPr lang="en-US" dirty="0" smtClean="0">
                <a:solidFill>
                  <a:srgbClr val="FF0000"/>
                </a:solidFill>
              </a:rPr>
              <a:t>of your education - focus </a:t>
            </a:r>
            <a:r>
              <a:rPr lang="en-US" dirty="0">
                <a:solidFill>
                  <a:srgbClr val="FF0000"/>
                </a:solidFill>
              </a:rPr>
              <a:t>on what is relevant to THAT </a:t>
            </a:r>
            <a:r>
              <a:rPr lang="en-US" dirty="0" smtClean="0">
                <a:solidFill>
                  <a:srgbClr val="FF0000"/>
                </a:solidFill>
              </a:rPr>
              <a:t>position!</a:t>
            </a:r>
            <a:endParaRPr lang="en-US" dirty="0">
              <a:solidFill>
                <a:srgbClr val="FF0000"/>
              </a:solidFill>
            </a:endParaRPr>
          </a:p>
          <a:p>
            <a:pPr lvl="2"/>
            <a:endParaRPr lang="en-US" i="1" dirty="0"/>
          </a:p>
          <a:p>
            <a:pPr lvl="1"/>
            <a:endParaRPr lang="en-US" dirty="0"/>
          </a:p>
        </p:txBody>
      </p:sp>
      <p:sp>
        <p:nvSpPr>
          <p:cNvPr id="3" name="Title 2"/>
          <p:cNvSpPr>
            <a:spLocks noGrp="1"/>
          </p:cNvSpPr>
          <p:nvPr>
            <p:ph type="title"/>
          </p:nvPr>
        </p:nvSpPr>
        <p:spPr/>
        <p:txBody>
          <a:bodyPr/>
          <a:lstStyle/>
          <a:p>
            <a:r>
              <a:rPr lang="en-US" dirty="0"/>
              <a:t>Tell me about yourself</a:t>
            </a:r>
          </a:p>
        </p:txBody>
      </p:sp>
    </p:spTree>
    <p:extLst>
      <p:ext uri="{BB962C8B-B14F-4D97-AF65-F5344CB8AC3E}">
        <p14:creationId xmlns:p14="http://schemas.microsoft.com/office/powerpoint/2010/main" val="269540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smtClean="0">
                <a:solidFill>
                  <a:srgbClr val="C00000"/>
                </a:solidFill>
              </a:rPr>
              <a:t>Important tip - Include </a:t>
            </a:r>
            <a:r>
              <a:rPr lang="en-US" dirty="0">
                <a:solidFill>
                  <a:srgbClr val="C00000"/>
                </a:solidFill>
              </a:rPr>
              <a:t>at the end of your </a:t>
            </a:r>
            <a:r>
              <a:rPr lang="en-US" dirty="0" smtClean="0">
                <a:solidFill>
                  <a:srgbClr val="C00000"/>
                </a:solidFill>
              </a:rPr>
              <a:t>answer:</a:t>
            </a:r>
          </a:p>
          <a:p>
            <a:pPr lvl="1"/>
            <a:r>
              <a:rPr lang="en-US" dirty="0" smtClean="0">
                <a:solidFill>
                  <a:srgbClr val="00B0F0"/>
                </a:solidFill>
              </a:rPr>
              <a:t>Why </a:t>
            </a:r>
            <a:r>
              <a:rPr lang="en-US" dirty="0">
                <a:solidFill>
                  <a:srgbClr val="00B0F0"/>
                </a:solidFill>
              </a:rPr>
              <a:t>are you interested in position right now? </a:t>
            </a:r>
            <a:endParaRPr lang="en-US" dirty="0" smtClean="0">
              <a:solidFill>
                <a:srgbClr val="00B0F0"/>
              </a:solidFill>
            </a:endParaRPr>
          </a:p>
          <a:p>
            <a:pPr lvl="1"/>
            <a:r>
              <a:rPr lang="en-US" dirty="0" smtClean="0">
                <a:solidFill>
                  <a:srgbClr val="00B0F0"/>
                </a:solidFill>
              </a:rPr>
              <a:t>Why </a:t>
            </a:r>
            <a:r>
              <a:rPr lang="en-US" dirty="0">
                <a:solidFill>
                  <a:srgbClr val="00B0F0"/>
                </a:solidFill>
              </a:rPr>
              <a:t>are you there?</a:t>
            </a:r>
          </a:p>
          <a:p>
            <a:pPr marL="82142" indent="0">
              <a:buNone/>
            </a:pPr>
            <a:endParaRPr lang="en-US" dirty="0"/>
          </a:p>
          <a:p>
            <a:r>
              <a:rPr lang="en-US" dirty="0" smtClean="0"/>
              <a:t>BAD Example: </a:t>
            </a:r>
            <a:r>
              <a:rPr lang="en-US" i="1" dirty="0" smtClean="0"/>
              <a:t>“The </a:t>
            </a:r>
            <a:r>
              <a:rPr lang="en-US" i="1" dirty="0"/>
              <a:t>company offers many benefits such as paid co-op </a:t>
            </a:r>
            <a:r>
              <a:rPr lang="en-US" i="1" dirty="0" smtClean="0"/>
              <a:t>positions and </a:t>
            </a:r>
            <a:r>
              <a:rPr lang="en-US" i="1" dirty="0"/>
              <a:t>that’s what I’m looking </a:t>
            </a:r>
            <a:r>
              <a:rPr lang="en-US" i="1" dirty="0" smtClean="0"/>
              <a:t>for.”</a:t>
            </a:r>
            <a:endParaRPr lang="en-US" i="1" dirty="0"/>
          </a:p>
          <a:p>
            <a:endParaRPr lang="en-US" dirty="0"/>
          </a:p>
          <a:p>
            <a:r>
              <a:rPr lang="en-US" dirty="0" smtClean="0"/>
              <a:t>GOOD example: “</a:t>
            </a:r>
            <a:r>
              <a:rPr lang="en-US" i="1" dirty="0" smtClean="0"/>
              <a:t>Based </a:t>
            </a:r>
            <a:r>
              <a:rPr lang="en-US" i="1" dirty="0"/>
              <a:t>on my research, company XYZ has worked with current and innovative programs such as Cloud which has increased efficiency in documentation. I have recently worked on a project in my recent experience which developed my knowledge in the </a:t>
            </a:r>
            <a:r>
              <a:rPr lang="en-US" i="1" dirty="0" smtClean="0"/>
              <a:t>program.”</a:t>
            </a:r>
            <a:endParaRPr lang="en-US" i="1" dirty="0"/>
          </a:p>
        </p:txBody>
      </p:sp>
      <p:sp>
        <p:nvSpPr>
          <p:cNvPr id="3" name="Title 2"/>
          <p:cNvSpPr>
            <a:spLocks noGrp="1"/>
          </p:cNvSpPr>
          <p:nvPr>
            <p:ph type="title"/>
          </p:nvPr>
        </p:nvSpPr>
        <p:spPr/>
        <p:txBody>
          <a:bodyPr/>
          <a:lstStyle/>
          <a:p>
            <a:r>
              <a:rPr lang="en-US" dirty="0" smtClean="0"/>
              <a:t>TELL ME ABOUT YOURSELF</a:t>
            </a:r>
            <a:endParaRPr lang="en-US" dirty="0"/>
          </a:p>
        </p:txBody>
      </p:sp>
    </p:spTree>
    <p:extLst>
      <p:ext uri="{BB962C8B-B14F-4D97-AF65-F5344CB8AC3E}">
        <p14:creationId xmlns:p14="http://schemas.microsoft.com/office/powerpoint/2010/main" val="149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472938" y="1076882"/>
            <a:ext cx="6188956" cy="3558216"/>
          </a:xfrm>
        </p:spPr>
        <p:txBody>
          <a:bodyPr>
            <a:normAutofit/>
          </a:bodyPr>
          <a:lstStyle/>
          <a:p>
            <a:pPr marL="192084" indent="-192084" defTabSz="512753">
              <a:buNone/>
            </a:pPr>
            <a:r>
              <a:rPr lang="en-US" sz="2500" b="1" dirty="0" smtClean="0">
                <a:latin typeface="Arial Narrow" panose="020B0606020202030204" pitchFamily="34" charset="0"/>
              </a:rPr>
              <a:t>Typical Interview Question:</a:t>
            </a:r>
            <a:endParaRPr lang="en-US" sz="2500" b="1" dirty="0">
              <a:latin typeface="Arial Narrow" panose="020B0606020202030204" pitchFamily="34" charset="0"/>
            </a:endParaRPr>
          </a:p>
          <a:p>
            <a:pPr marL="387342" lvl="1" indent="-195259" defTabSz="512753">
              <a:buNone/>
            </a:pPr>
            <a:r>
              <a:rPr lang="en-US" sz="2600" b="1" i="1" dirty="0">
                <a:solidFill>
                  <a:schemeClr val="hlink"/>
                </a:solidFill>
                <a:latin typeface="Arial Narrow" panose="020B0606020202030204" pitchFamily="34" charset="0"/>
              </a:rPr>
              <a:t>“What would you do if…?”</a:t>
            </a:r>
          </a:p>
          <a:p>
            <a:pPr marL="712959" lvl="2" indent="-342900" defTabSz="512753"/>
            <a:r>
              <a:rPr lang="en-US" b="1" dirty="0" smtClean="0">
                <a:latin typeface="Arial Narrow" panose="020B0606020202030204" pitchFamily="34" charset="0"/>
              </a:rPr>
              <a:t>This is hypothetical - based on assumption </a:t>
            </a:r>
            <a:endParaRPr lang="en-US" b="1" dirty="0">
              <a:latin typeface="Arial Narrow" panose="020B0606020202030204" pitchFamily="34" charset="0"/>
            </a:endParaRPr>
          </a:p>
          <a:p>
            <a:pPr marL="192084" indent="-192084" defTabSz="512753">
              <a:buNone/>
            </a:pPr>
            <a:endParaRPr lang="en-US" sz="2500" dirty="0" smtClean="0">
              <a:latin typeface="Arial Narrow" panose="020B0606020202030204" pitchFamily="34" charset="0"/>
            </a:endParaRPr>
          </a:p>
          <a:p>
            <a:pPr marL="192084" indent="-192084" defTabSz="512753">
              <a:buNone/>
            </a:pPr>
            <a:r>
              <a:rPr lang="en-US" sz="2500" b="1" dirty="0" err="1" smtClean="0">
                <a:latin typeface="Arial Narrow" panose="020B0606020202030204" pitchFamily="34" charset="0"/>
              </a:rPr>
              <a:t>Behavioural</a:t>
            </a:r>
            <a:r>
              <a:rPr lang="en-US" sz="2500" b="1" dirty="0" smtClean="0">
                <a:latin typeface="Arial Narrow" panose="020B0606020202030204" pitchFamily="34" charset="0"/>
              </a:rPr>
              <a:t> </a:t>
            </a:r>
            <a:r>
              <a:rPr lang="en-US" sz="2500" b="1" dirty="0">
                <a:latin typeface="Arial Narrow" panose="020B0606020202030204" pitchFamily="34" charset="0"/>
              </a:rPr>
              <a:t>Based Interview </a:t>
            </a:r>
            <a:r>
              <a:rPr lang="en-US" sz="2500" b="1" dirty="0" smtClean="0">
                <a:latin typeface="Arial Narrow" panose="020B0606020202030204" pitchFamily="34" charset="0"/>
              </a:rPr>
              <a:t>Question:</a:t>
            </a:r>
            <a:endParaRPr lang="en-US" sz="2500" b="1" dirty="0">
              <a:latin typeface="Arial Narrow" panose="020B0606020202030204" pitchFamily="34" charset="0"/>
            </a:endParaRPr>
          </a:p>
          <a:p>
            <a:pPr marL="387342" lvl="1" indent="-195259" defTabSz="512753">
              <a:buNone/>
            </a:pPr>
            <a:r>
              <a:rPr lang="en-US" sz="2600" b="1" i="1" dirty="0">
                <a:solidFill>
                  <a:schemeClr val="hlink"/>
                </a:solidFill>
                <a:latin typeface="Arial Narrow" panose="020B0606020202030204" pitchFamily="34" charset="0"/>
              </a:rPr>
              <a:t>“Tell me about a time when</a:t>
            </a:r>
            <a:r>
              <a:rPr lang="en-US" sz="2600" b="1" i="1" dirty="0" smtClean="0">
                <a:solidFill>
                  <a:schemeClr val="hlink"/>
                </a:solidFill>
                <a:latin typeface="Arial Narrow" panose="020B0606020202030204" pitchFamily="34" charset="0"/>
              </a:rPr>
              <a:t>…?”</a:t>
            </a:r>
          </a:p>
          <a:p>
            <a:pPr marL="827259" lvl="2" indent="-457200" defTabSz="512753"/>
            <a:r>
              <a:rPr lang="en-US" b="1" dirty="0" smtClean="0">
                <a:latin typeface="Arial Narrow" panose="020B0606020202030204" pitchFamily="34" charset="0"/>
              </a:rPr>
              <a:t>This is factual – based on actual situations and experiences </a:t>
            </a:r>
            <a:endParaRPr lang="en-US" b="1" dirty="0">
              <a:latin typeface="Arial Narrow" panose="020B0606020202030204" pitchFamily="34" charset="0"/>
            </a:endParaRPr>
          </a:p>
          <a:p>
            <a:pPr marL="192084" indent="-192084" defTabSz="512753">
              <a:buNone/>
            </a:pPr>
            <a:endParaRPr lang="en-US" sz="2700" b="1" i="1" dirty="0">
              <a:solidFill>
                <a:schemeClr val="hlink"/>
              </a:solidFill>
            </a:endParaRPr>
          </a:p>
          <a:p>
            <a:pPr marL="192084" indent="-192084" defTabSz="512753">
              <a:buNone/>
            </a:pPr>
            <a:endParaRPr lang="en-US" sz="2700" dirty="0">
              <a:solidFill>
                <a:srgbClr val="0000FF"/>
              </a:solidFill>
            </a:endParaRPr>
          </a:p>
        </p:txBody>
      </p:sp>
      <p:sp>
        <p:nvSpPr>
          <p:cNvPr id="291842" name="Rectangle 2"/>
          <p:cNvSpPr>
            <a:spLocks noGrp="1" noChangeArrowheads="1"/>
          </p:cNvSpPr>
          <p:nvPr>
            <p:ph type="title"/>
          </p:nvPr>
        </p:nvSpPr>
        <p:spPr>
          <a:xfrm>
            <a:off x="116632" y="256381"/>
            <a:ext cx="6545262" cy="796925"/>
          </a:xfrm>
        </p:spPr>
        <p:txBody>
          <a:bodyPr>
            <a:normAutofit/>
          </a:bodyPr>
          <a:lstStyle/>
          <a:p>
            <a:pPr defTabSz="512753">
              <a:defRPr/>
            </a:pPr>
            <a:r>
              <a:rPr lang="en-US" sz="3200" b="1" cap="small" dirty="0" err="1">
                <a:solidFill>
                  <a:schemeClr val="tx1"/>
                </a:solidFill>
                <a:effectLst/>
              </a:rPr>
              <a:t>Behavioural</a:t>
            </a:r>
            <a:r>
              <a:rPr lang="en-US" sz="3200" b="1" cap="small" dirty="0">
                <a:solidFill>
                  <a:schemeClr val="tx1"/>
                </a:solidFill>
                <a:effectLst/>
              </a:rPr>
              <a:t> Based Interviewing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1000"/>
                                        <p:tgtEl>
                                          <p:spTgt spid="29699">
                                            <p:txEl>
                                              <p:pRg st="0" end="0"/>
                                            </p:txEl>
                                          </p:spTgt>
                                        </p:tgtEl>
                                      </p:cBhvr>
                                    </p:animEffect>
                                    <p:anim calcmode="lin" valueType="num">
                                      <p:cBhvr>
                                        <p:cTn id="8"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Effect transition="in" filter="fade">
                                      <p:cBhvr>
                                        <p:cTn id="12" dur="1000"/>
                                        <p:tgtEl>
                                          <p:spTgt spid="29699">
                                            <p:txEl>
                                              <p:pRg st="1" end="1"/>
                                            </p:txEl>
                                          </p:spTgt>
                                        </p:tgtEl>
                                      </p:cBhvr>
                                    </p:animEffect>
                                    <p:anim calcmode="lin" valueType="num">
                                      <p:cBhvr>
                                        <p:cTn id="13"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969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Effect transition="in" filter="fade">
                                      <p:cBhvr>
                                        <p:cTn id="17" dur="1000"/>
                                        <p:tgtEl>
                                          <p:spTgt spid="29699">
                                            <p:txEl>
                                              <p:pRg st="2" end="2"/>
                                            </p:txEl>
                                          </p:spTgt>
                                        </p:tgtEl>
                                      </p:cBhvr>
                                    </p:animEffect>
                                    <p:anim calcmode="lin" valueType="num">
                                      <p:cBhvr>
                                        <p:cTn id="18"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96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9699">
                                            <p:txEl>
                                              <p:pRg st="4" end="4"/>
                                            </p:txEl>
                                          </p:spTgt>
                                        </p:tgtEl>
                                        <p:attrNameLst>
                                          <p:attrName>style.visibility</p:attrName>
                                        </p:attrNameLst>
                                      </p:cBhvr>
                                      <p:to>
                                        <p:strVal val="visible"/>
                                      </p:to>
                                    </p:set>
                                    <p:animEffect transition="in" filter="fade">
                                      <p:cBhvr>
                                        <p:cTn id="24" dur="1000"/>
                                        <p:tgtEl>
                                          <p:spTgt spid="29699">
                                            <p:txEl>
                                              <p:pRg st="4" end="4"/>
                                            </p:txEl>
                                          </p:spTgt>
                                        </p:tgtEl>
                                      </p:cBhvr>
                                    </p:animEffect>
                                    <p:anim calcmode="lin" valueType="num">
                                      <p:cBhvr>
                                        <p:cTn id="25" dur="10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969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9699">
                                            <p:txEl>
                                              <p:pRg st="5" end="5"/>
                                            </p:txEl>
                                          </p:spTgt>
                                        </p:tgtEl>
                                        <p:attrNameLst>
                                          <p:attrName>style.visibility</p:attrName>
                                        </p:attrNameLst>
                                      </p:cBhvr>
                                      <p:to>
                                        <p:strVal val="visible"/>
                                      </p:to>
                                    </p:set>
                                    <p:animEffect transition="in" filter="fade">
                                      <p:cBhvr>
                                        <p:cTn id="29" dur="1000"/>
                                        <p:tgtEl>
                                          <p:spTgt spid="29699">
                                            <p:txEl>
                                              <p:pRg st="5" end="5"/>
                                            </p:txEl>
                                          </p:spTgt>
                                        </p:tgtEl>
                                      </p:cBhvr>
                                    </p:animEffect>
                                    <p:anim calcmode="lin" valueType="num">
                                      <p:cBhvr>
                                        <p:cTn id="30" dur="10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29699">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9699">
                                            <p:txEl>
                                              <p:pRg st="6" end="6"/>
                                            </p:txEl>
                                          </p:spTgt>
                                        </p:tgtEl>
                                        <p:attrNameLst>
                                          <p:attrName>style.visibility</p:attrName>
                                        </p:attrNameLst>
                                      </p:cBhvr>
                                      <p:to>
                                        <p:strVal val="visible"/>
                                      </p:to>
                                    </p:set>
                                    <p:animEffect transition="in" filter="fade">
                                      <p:cBhvr>
                                        <p:cTn id="34" dur="1000"/>
                                        <p:tgtEl>
                                          <p:spTgt spid="29699">
                                            <p:txEl>
                                              <p:pRg st="6" end="6"/>
                                            </p:txEl>
                                          </p:spTgt>
                                        </p:tgtEl>
                                      </p:cBhvr>
                                    </p:animEffect>
                                    <p:anim calcmode="lin" valueType="num">
                                      <p:cBhvr>
                                        <p:cTn id="35" dur="10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2969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9011" name="Rectangle 3"/>
          <p:cNvSpPr>
            <a:spLocks noGrp="1" noChangeArrowheads="1"/>
          </p:cNvSpPr>
          <p:nvPr>
            <p:ph sz="half" idx="1"/>
          </p:nvPr>
        </p:nvSpPr>
        <p:spPr>
          <a:xfrm>
            <a:off x="620688" y="1408509"/>
            <a:ext cx="2716213" cy="3516313"/>
          </a:xfrm>
        </p:spPr>
        <p:txBody>
          <a:bodyPr/>
          <a:lstStyle/>
          <a:p>
            <a:pPr marL="0" indent="0" algn="r" defTabSz="512753">
              <a:buNone/>
              <a:defRPr/>
            </a:pPr>
            <a:r>
              <a:rPr lang="en-US" sz="3900" b="1" dirty="0">
                <a:solidFill>
                  <a:schemeClr val="accent2"/>
                </a:solidFill>
                <a:effectLst>
                  <a:outerShdw blurRad="38100" dist="38100" dir="2700000" algn="tl">
                    <a:srgbClr val="000000"/>
                  </a:outerShdw>
                </a:effectLst>
              </a:rPr>
              <a:t>S</a:t>
            </a:r>
          </a:p>
          <a:p>
            <a:pPr marL="0" indent="0" algn="r" defTabSz="512753">
              <a:buNone/>
              <a:defRPr/>
            </a:pPr>
            <a:r>
              <a:rPr lang="en-US" sz="3900" b="1" dirty="0">
                <a:solidFill>
                  <a:schemeClr val="accent2"/>
                </a:solidFill>
                <a:effectLst>
                  <a:outerShdw blurRad="38100" dist="38100" dir="2700000" algn="tl">
                    <a:srgbClr val="000000"/>
                  </a:outerShdw>
                </a:effectLst>
              </a:rPr>
              <a:t>T</a:t>
            </a:r>
          </a:p>
          <a:p>
            <a:pPr marL="0" indent="0" algn="r" defTabSz="512753">
              <a:buNone/>
              <a:defRPr/>
            </a:pPr>
            <a:r>
              <a:rPr lang="en-US" sz="3900" b="1" dirty="0">
                <a:solidFill>
                  <a:schemeClr val="accent2"/>
                </a:solidFill>
                <a:effectLst>
                  <a:outerShdw blurRad="38100" dist="38100" dir="2700000" algn="tl">
                    <a:srgbClr val="000000"/>
                  </a:outerShdw>
                </a:effectLst>
              </a:rPr>
              <a:t>A</a:t>
            </a:r>
          </a:p>
          <a:p>
            <a:pPr marL="0" indent="0" algn="r" defTabSz="512753">
              <a:buNone/>
              <a:defRPr/>
            </a:pPr>
            <a:r>
              <a:rPr lang="en-US" sz="3900" b="1" dirty="0">
                <a:solidFill>
                  <a:schemeClr val="accent2"/>
                </a:solidFill>
                <a:effectLst>
                  <a:outerShdw blurRad="38100" dist="38100" dir="2700000" algn="tl">
                    <a:srgbClr val="000000"/>
                  </a:outerShdw>
                </a:effectLst>
              </a:rPr>
              <a:t>R</a:t>
            </a:r>
          </a:p>
        </p:txBody>
      </p:sp>
      <p:sp>
        <p:nvSpPr>
          <p:cNvPr id="299012" name="Rectangle 4"/>
          <p:cNvSpPr>
            <a:spLocks noGrp="1" noChangeArrowheads="1"/>
          </p:cNvSpPr>
          <p:nvPr>
            <p:ph sz="half" idx="2"/>
          </p:nvPr>
        </p:nvSpPr>
        <p:spPr>
          <a:xfrm>
            <a:off x="3645024" y="1485901"/>
            <a:ext cx="3041527" cy="3408363"/>
          </a:xfrm>
        </p:spPr>
        <p:txBody>
          <a:bodyPr/>
          <a:lstStyle/>
          <a:p>
            <a:pPr marL="192084" indent="-192084" defTabSz="512753">
              <a:lnSpc>
                <a:spcPct val="90000"/>
              </a:lnSpc>
              <a:buNone/>
            </a:pPr>
            <a:r>
              <a:rPr lang="en-US" sz="3100" dirty="0">
                <a:solidFill>
                  <a:schemeClr val="tx2"/>
                </a:solidFill>
              </a:rPr>
              <a:t>= Situation/</a:t>
            </a:r>
          </a:p>
          <a:p>
            <a:pPr marL="192084" indent="-192084" defTabSz="512753">
              <a:lnSpc>
                <a:spcPct val="90000"/>
              </a:lnSpc>
              <a:buNone/>
            </a:pPr>
            <a:endParaRPr lang="en-US" sz="900" dirty="0">
              <a:solidFill>
                <a:schemeClr val="tx2"/>
              </a:solidFill>
            </a:endParaRPr>
          </a:p>
          <a:p>
            <a:pPr marL="192084" indent="-192084" defTabSz="512753">
              <a:lnSpc>
                <a:spcPct val="90000"/>
              </a:lnSpc>
              <a:buNone/>
            </a:pPr>
            <a:r>
              <a:rPr lang="en-US" sz="3100" dirty="0">
                <a:solidFill>
                  <a:schemeClr val="tx2"/>
                </a:solidFill>
              </a:rPr>
              <a:t>= Task</a:t>
            </a:r>
          </a:p>
          <a:p>
            <a:pPr marL="192084" indent="-192084" defTabSz="512753">
              <a:lnSpc>
                <a:spcPct val="90000"/>
              </a:lnSpc>
              <a:buNone/>
            </a:pPr>
            <a:endParaRPr lang="en-US" sz="1100" dirty="0">
              <a:solidFill>
                <a:schemeClr val="tx2"/>
              </a:solidFill>
            </a:endParaRPr>
          </a:p>
          <a:p>
            <a:pPr marL="192084" indent="-192084" defTabSz="512753">
              <a:lnSpc>
                <a:spcPct val="90000"/>
              </a:lnSpc>
              <a:buNone/>
            </a:pPr>
            <a:r>
              <a:rPr lang="en-US" sz="3100" dirty="0">
                <a:solidFill>
                  <a:schemeClr val="tx2"/>
                </a:solidFill>
              </a:rPr>
              <a:t>= Action</a:t>
            </a:r>
          </a:p>
          <a:p>
            <a:pPr marL="192084" indent="-192084" defTabSz="512753">
              <a:lnSpc>
                <a:spcPct val="90000"/>
              </a:lnSpc>
              <a:buNone/>
            </a:pPr>
            <a:endParaRPr lang="en-US" sz="1000" dirty="0">
              <a:solidFill>
                <a:schemeClr val="tx2"/>
              </a:solidFill>
            </a:endParaRPr>
          </a:p>
          <a:p>
            <a:pPr marL="192084" indent="-192084" defTabSz="512753">
              <a:lnSpc>
                <a:spcPct val="90000"/>
              </a:lnSpc>
              <a:buNone/>
            </a:pPr>
            <a:r>
              <a:rPr lang="en-US" sz="3100" dirty="0">
                <a:solidFill>
                  <a:schemeClr val="tx2"/>
                </a:solidFill>
              </a:rPr>
              <a:t>= Result</a:t>
            </a:r>
          </a:p>
          <a:p>
            <a:pPr marL="192084" indent="-192084" defTabSz="512753">
              <a:lnSpc>
                <a:spcPct val="90000"/>
              </a:lnSpc>
              <a:buNone/>
            </a:pPr>
            <a:endParaRPr lang="en-US" sz="3100" b="1" dirty="0">
              <a:solidFill>
                <a:schemeClr val="tx2"/>
              </a:solidFill>
            </a:endParaRPr>
          </a:p>
          <a:p>
            <a:pPr marL="192084" indent="-192084" defTabSz="512753">
              <a:lnSpc>
                <a:spcPct val="90000"/>
              </a:lnSpc>
            </a:pPr>
            <a:endParaRPr lang="en-US" sz="2100" dirty="0"/>
          </a:p>
        </p:txBody>
      </p:sp>
      <p:sp>
        <p:nvSpPr>
          <p:cNvPr id="299010" name="Rectangle 2"/>
          <p:cNvSpPr>
            <a:spLocks noGrp="1" noChangeArrowheads="1"/>
          </p:cNvSpPr>
          <p:nvPr>
            <p:ph type="title"/>
          </p:nvPr>
        </p:nvSpPr>
        <p:spPr>
          <a:xfrm>
            <a:off x="188640" y="328389"/>
            <a:ext cx="5688632" cy="685800"/>
          </a:xfrm>
        </p:spPr>
        <p:txBody>
          <a:bodyPr>
            <a:noAutofit/>
          </a:bodyPr>
          <a:lstStyle/>
          <a:p>
            <a:pPr defTabSz="512753">
              <a:defRPr/>
            </a:pPr>
            <a:r>
              <a:rPr lang="en-US" sz="2800" b="1" dirty="0">
                <a:solidFill>
                  <a:schemeClr val="tx1"/>
                </a:solidFill>
                <a:effectLst/>
              </a:rPr>
              <a:t>CREATING A PROOF </a:t>
            </a:r>
            <a:r>
              <a:rPr lang="en-US" sz="2800" b="1" dirty="0" smtClean="0">
                <a:solidFill>
                  <a:schemeClr val="tx1"/>
                </a:solidFill>
                <a:effectLst/>
              </a:rPr>
              <a:t>STORY: BEHAVIOURAL INTERVIEWS</a:t>
            </a:r>
            <a:endParaRPr lang="en-US" sz="2800" b="1" dirty="0">
              <a:solidFill>
                <a:schemeClr val="tx1"/>
              </a:solidFill>
              <a:effectLst/>
            </a:endParaRPr>
          </a:p>
        </p:txBody>
      </p:sp>
      <p:sp>
        <p:nvSpPr>
          <p:cNvPr id="2" name="5-Point Star 1"/>
          <p:cNvSpPr/>
          <p:nvPr/>
        </p:nvSpPr>
        <p:spPr>
          <a:xfrm>
            <a:off x="260648" y="1485901"/>
            <a:ext cx="2108323" cy="223224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99012">
                                            <p:txEl>
                                              <p:pRg st="0" end="0"/>
                                            </p:txEl>
                                          </p:spTgt>
                                        </p:tgtEl>
                                        <p:attrNameLst>
                                          <p:attrName>style.visibility</p:attrName>
                                        </p:attrNameLst>
                                      </p:cBhvr>
                                      <p:to>
                                        <p:strVal val="visible"/>
                                      </p:to>
                                    </p:set>
                                    <p:anim calcmode="lin" valueType="num">
                                      <p:cBhvr>
                                        <p:cTn id="7" dur="1000" fill="hold"/>
                                        <p:tgtEl>
                                          <p:spTgt spid="2990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9901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99012">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99012">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299012">
                                            <p:txEl>
                                              <p:pRg st="2" end="2"/>
                                            </p:txEl>
                                          </p:spTgt>
                                        </p:tgtEl>
                                        <p:attrNameLst>
                                          <p:attrName>style.visibility</p:attrName>
                                        </p:attrNameLst>
                                      </p:cBhvr>
                                      <p:to>
                                        <p:strVal val="visible"/>
                                      </p:to>
                                    </p:set>
                                    <p:anim calcmode="lin" valueType="num">
                                      <p:cBhvr>
                                        <p:cTn id="15" dur="1000" fill="hold"/>
                                        <p:tgtEl>
                                          <p:spTgt spid="299012">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299012">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299012">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99012">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299012">
                                            <p:txEl>
                                              <p:pRg st="4" end="4"/>
                                            </p:txEl>
                                          </p:spTgt>
                                        </p:tgtEl>
                                        <p:attrNameLst>
                                          <p:attrName>style.visibility</p:attrName>
                                        </p:attrNameLst>
                                      </p:cBhvr>
                                      <p:to>
                                        <p:strVal val="visible"/>
                                      </p:to>
                                    </p:set>
                                    <p:anim calcmode="lin" valueType="num">
                                      <p:cBhvr>
                                        <p:cTn id="23" dur="1000" fill="hold"/>
                                        <p:tgtEl>
                                          <p:spTgt spid="299012">
                                            <p:txEl>
                                              <p:pRg st="4" end="4"/>
                                            </p:txEl>
                                          </p:spTgt>
                                        </p:tgtEl>
                                        <p:attrNameLst>
                                          <p:attrName>ppt_w</p:attrName>
                                        </p:attrNameLst>
                                      </p:cBhvr>
                                      <p:tavLst>
                                        <p:tav tm="0">
                                          <p:val>
                                            <p:fltVal val="0"/>
                                          </p:val>
                                        </p:tav>
                                        <p:tav tm="100000">
                                          <p:val>
                                            <p:strVal val="#ppt_w"/>
                                          </p:val>
                                        </p:tav>
                                      </p:tavLst>
                                    </p:anim>
                                    <p:anim calcmode="lin" valueType="num">
                                      <p:cBhvr>
                                        <p:cTn id="24" dur="1000" fill="hold"/>
                                        <p:tgtEl>
                                          <p:spTgt spid="299012">
                                            <p:txEl>
                                              <p:pRg st="4" end="4"/>
                                            </p:txEl>
                                          </p:spTgt>
                                        </p:tgtEl>
                                        <p:attrNameLst>
                                          <p:attrName>ppt_h</p:attrName>
                                        </p:attrNameLst>
                                      </p:cBhvr>
                                      <p:tavLst>
                                        <p:tav tm="0">
                                          <p:val>
                                            <p:fltVal val="0"/>
                                          </p:val>
                                        </p:tav>
                                        <p:tav tm="100000">
                                          <p:val>
                                            <p:strVal val="#ppt_h"/>
                                          </p:val>
                                        </p:tav>
                                      </p:tavLst>
                                    </p:anim>
                                    <p:anim calcmode="lin" valueType="num">
                                      <p:cBhvr>
                                        <p:cTn id="25" dur="1000" fill="hold"/>
                                        <p:tgtEl>
                                          <p:spTgt spid="299012">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299012">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299012">
                                            <p:txEl>
                                              <p:pRg st="6" end="6"/>
                                            </p:txEl>
                                          </p:spTgt>
                                        </p:tgtEl>
                                        <p:attrNameLst>
                                          <p:attrName>style.visibility</p:attrName>
                                        </p:attrNameLst>
                                      </p:cBhvr>
                                      <p:to>
                                        <p:strVal val="visible"/>
                                      </p:to>
                                    </p:set>
                                    <p:anim calcmode="lin" valueType="num">
                                      <p:cBhvr>
                                        <p:cTn id="31" dur="1000" fill="hold"/>
                                        <p:tgtEl>
                                          <p:spTgt spid="299012">
                                            <p:txEl>
                                              <p:pRg st="6" end="6"/>
                                            </p:txEl>
                                          </p:spTgt>
                                        </p:tgtEl>
                                        <p:attrNameLst>
                                          <p:attrName>ppt_w</p:attrName>
                                        </p:attrNameLst>
                                      </p:cBhvr>
                                      <p:tavLst>
                                        <p:tav tm="0">
                                          <p:val>
                                            <p:fltVal val="0"/>
                                          </p:val>
                                        </p:tav>
                                        <p:tav tm="100000">
                                          <p:val>
                                            <p:strVal val="#ppt_w"/>
                                          </p:val>
                                        </p:tav>
                                      </p:tavLst>
                                    </p:anim>
                                    <p:anim calcmode="lin" valueType="num">
                                      <p:cBhvr>
                                        <p:cTn id="32" dur="1000" fill="hold"/>
                                        <p:tgtEl>
                                          <p:spTgt spid="299012">
                                            <p:txEl>
                                              <p:pRg st="6" end="6"/>
                                            </p:txEl>
                                          </p:spTgt>
                                        </p:tgtEl>
                                        <p:attrNameLst>
                                          <p:attrName>ppt_h</p:attrName>
                                        </p:attrNameLst>
                                      </p:cBhvr>
                                      <p:tavLst>
                                        <p:tav tm="0">
                                          <p:val>
                                            <p:fltVal val="0"/>
                                          </p:val>
                                        </p:tav>
                                        <p:tav tm="100000">
                                          <p:val>
                                            <p:strVal val="#ppt_h"/>
                                          </p:val>
                                        </p:tav>
                                      </p:tavLst>
                                    </p:anim>
                                    <p:anim calcmode="lin" valueType="num">
                                      <p:cBhvr>
                                        <p:cTn id="33" dur="1000" fill="hold"/>
                                        <p:tgtEl>
                                          <p:spTgt spid="299012">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299012">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3"/>
          <p:cNvSpPr>
            <a:spLocks noGrp="1" noChangeArrowheads="1"/>
          </p:cNvSpPr>
          <p:nvPr>
            <p:ph idx="1"/>
          </p:nvPr>
        </p:nvSpPr>
        <p:spPr>
          <a:xfrm>
            <a:off x="692696" y="1346200"/>
            <a:ext cx="5472608" cy="2798613"/>
          </a:xfrm>
          <a:solidFill>
            <a:schemeClr val="bg1"/>
          </a:solidFill>
          <a:ln w="57150">
            <a:noFill/>
          </a:ln>
        </p:spPr>
        <p:txBody>
          <a:bodyPr>
            <a:normAutofit/>
          </a:bodyPr>
          <a:lstStyle/>
          <a:p>
            <a:pPr marL="192084" indent="-192084" algn="ctr" defTabSz="512753">
              <a:buNone/>
              <a:defRPr/>
            </a:pPr>
            <a:r>
              <a:rPr lang="en-CA" sz="4800" b="1" dirty="0"/>
              <a:t>DETAILS </a:t>
            </a:r>
          </a:p>
          <a:p>
            <a:pPr marL="192084" indent="-192084" algn="ctr" defTabSz="512753">
              <a:buNone/>
              <a:defRPr/>
            </a:pPr>
            <a:r>
              <a:rPr lang="en-CA" sz="4800" b="1" dirty="0"/>
              <a:t>    ARE 		</a:t>
            </a:r>
          </a:p>
          <a:p>
            <a:pPr marL="192084" indent="-192084" algn="ctr" defTabSz="512753">
              <a:buNone/>
              <a:defRPr/>
            </a:pPr>
            <a:r>
              <a:rPr lang="en-CA" sz="4800" b="1" dirty="0"/>
              <a:t>IMPORTANT!</a:t>
            </a:r>
            <a:endParaRPr lang="en-US" sz="4800" b="1" dirty="0"/>
          </a:p>
        </p:txBody>
      </p:sp>
      <p:sp>
        <p:nvSpPr>
          <p:cNvPr id="302082" name="Rectangle 2"/>
          <p:cNvSpPr>
            <a:spLocks noGrp="1" noChangeArrowheads="1"/>
          </p:cNvSpPr>
          <p:nvPr>
            <p:ph type="title"/>
          </p:nvPr>
        </p:nvSpPr>
        <p:spPr>
          <a:xfrm>
            <a:off x="188914" y="198439"/>
            <a:ext cx="6383337" cy="676275"/>
          </a:xfrm>
        </p:spPr>
        <p:txBody>
          <a:bodyPr>
            <a:normAutofit/>
          </a:bodyPr>
          <a:lstStyle/>
          <a:p>
            <a:pPr algn="ctr" defTabSz="512753">
              <a:defRPr/>
            </a:pPr>
            <a:r>
              <a:rPr lang="en-US" sz="2800" b="1" dirty="0">
                <a:solidFill>
                  <a:schemeClr val="tx1"/>
                </a:solidFill>
                <a:effectLst>
                  <a:outerShdw blurRad="38100" dist="38100" dir="2700000" algn="tl">
                    <a:srgbClr val="FFFFFF"/>
                  </a:outerShdw>
                </a:effectLst>
              </a:rPr>
              <a:t>ENHANCING YOUR PROOF STORY</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7" name="Rectangle 3"/>
          <p:cNvSpPr>
            <a:spLocks noGrp="1" noChangeArrowheads="1"/>
          </p:cNvSpPr>
          <p:nvPr>
            <p:ph idx="1"/>
          </p:nvPr>
        </p:nvSpPr>
        <p:spPr>
          <a:xfrm>
            <a:off x="981075" y="1408113"/>
            <a:ext cx="5111750" cy="2736850"/>
          </a:xfrm>
          <a:solidFill>
            <a:schemeClr val="bg1"/>
          </a:solidFill>
          <a:ln w="57150">
            <a:solidFill>
              <a:schemeClr val="tx1"/>
            </a:solidFill>
          </a:ln>
        </p:spPr>
        <p:txBody>
          <a:bodyPr>
            <a:normAutofit/>
          </a:bodyPr>
          <a:lstStyle/>
          <a:p>
            <a:pPr marL="192084" indent="-192084" algn="ctr" defTabSz="512753" fontAlgn="auto">
              <a:lnSpc>
                <a:spcPct val="90000"/>
              </a:lnSpc>
              <a:spcBef>
                <a:spcPts val="299"/>
              </a:spcBef>
              <a:spcAft>
                <a:spcPts val="0"/>
              </a:spcAft>
              <a:buFont typeface="Wingdings 3"/>
              <a:buNone/>
              <a:defRPr/>
            </a:pPr>
            <a:r>
              <a:rPr lang="en-US" b="1" dirty="0">
                <a:latin typeface="Comic Sans MS" pitchFamily="66" charset="0"/>
              </a:rPr>
              <a:t> </a:t>
            </a:r>
            <a:r>
              <a:rPr lang="en-US" sz="3600" dirty="0">
                <a:effectLst>
                  <a:outerShdw blurRad="38100" dist="38100" dir="2700000" algn="tl">
                    <a:srgbClr val="FFFFFF"/>
                  </a:outerShdw>
                </a:effectLst>
              </a:rPr>
              <a:t>“Tell me about a time when you did something difficult or challenging on your own.”</a:t>
            </a:r>
            <a:endParaRPr lang="en-US" sz="2800" dirty="0">
              <a:effectLst>
                <a:outerShdw blurRad="38100" dist="38100" dir="2700000" algn="tl">
                  <a:srgbClr val="FFFFFF"/>
                </a:outerShdw>
              </a:effectLst>
            </a:endParaRPr>
          </a:p>
        </p:txBody>
      </p:sp>
      <p:sp>
        <p:nvSpPr>
          <p:cNvPr id="308226" name="Rectangle 2"/>
          <p:cNvSpPr>
            <a:spLocks noGrp="1" noChangeArrowheads="1"/>
          </p:cNvSpPr>
          <p:nvPr>
            <p:ph type="title"/>
          </p:nvPr>
        </p:nvSpPr>
        <p:spPr>
          <a:xfrm>
            <a:off x="260648" y="328389"/>
            <a:ext cx="6437312" cy="796925"/>
          </a:xfrm>
        </p:spPr>
        <p:txBody>
          <a:bodyPr/>
          <a:lstStyle/>
          <a:p>
            <a:pPr defTabSz="512753" fontAlgn="auto">
              <a:spcAft>
                <a:spcPts val="0"/>
              </a:spcAft>
              <a:defRPr/>
            </a:pPr>
            <a:r>
              <a:rPr lang="en-CA" sz="3600" dirty="0">
                <a:solidFill>
                  <a:schemeClr val="tx1"/>
                </a:solidFill>
                <a:effectLst/>
              </a:rPr>
              <a:t>SAMPLE QUESTION</a:t>
            </a:r>
            <a:endParaRPr lang="en-US" sz="3600" dirty="0">
              <a:solidFill>
                <a:schemeClr val="tx1"/>
              </a:solidFill>
              <a:effectLst/>
            </a:endParaRPr>
          </a:p>
        </p:txBody>
      </p:sp>
    </p:spTree>
    <p:extLst>
      <p:ext uri="{BB962C8B-B14F-4D97-AF65-F5344CB8AC3E}">
        <p14:creationId xmlns:p14="http://schemas.microsoft.com/office/powerpoint/2010/main" val="42931255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Box 2"/>
          <p:cNvSpPr txBox="1"/>
          <p:nvPr/>
        </p:nvSpPr>
        <p:spPr>
          <a:xfrm>
            <a:off x="476672" y="1048469"/>
            <a:ext cx="5472607" cy="2631490"/>
          </a:xfrm>
          <a:prstGeom prst="rect">
            <a:avLst/>
          </a:prstGeom>
          <a:noFill/>
        </p:spPr>
        <p:txBody>
          <a:bodyPr wrap="square" rtlCol="0">
            <a:spAutoFit/>
          </a:bodyPr>
          <a:lstStyle/>
          <a:p>
            <a:pPr algn="ctr"/>
            <a:r>
              <a:rPr lang="en-US" sz="4400" dirty="0" smtClean="0">
                <a:latin typeface="Arial Narrow" panose="020B0606020202030204" pitchFamily="34" charset="0"/>
              </a:rPr>
              <a:t>Before Anything Else, </a:t>
            </a:r>
          </a:p>
          <a:p>
            <a:pPr algn="ctr"/>
            <a:r>
              <a:rPr lang="en-US" sz="4400" dirty="0" smtClean="0">
                <a:latin typeface="Arial Narrow" panose="020B0606020202030204" pitchFamily="34" charset="0"/>
              </a:rPr>
              <a:t>Preparation is the </a:t>
            </a:r>
          </a:p>
          <a:p>
            <a:pPr algn="ctr"/>
            <a:r>
              <a:rPr lang="en-US" sz="4400" dirty="0" smtClean="0">
                <a:latin typeface="Arial Narrow" panose="020B0606020202030204" pitchFamily="34" charset="0"/>
              </a:rPr>
              <a:t>Key to Success!</a:t>
            </a:r>
          </a:p>
          <a:p>
            <a:pPr algn="ctr"/>
            <a:endParaRPr lang="en-US" sz="900" dirty="0" smtClean="0">
              <a:latin typeface="Arial Narrow" panose="020B0606020202030204" pitchFamily="34" charset="0"/>
            </a:endParaRPr>
          </a:p>
          <a:p>
            <a:pPr algn="r"/>
            <a:r>
              <a:rPr lang="en-US" dirty="0" smtClean="0">
                <a:latin typeface="Arial Narrow" panose="020B0606020202030204" pitchFamily="34" charset="0"/>
              </a:rPr>
              <a:t>Alexander Graham Bell</a:t>
            </a:r>
            <a:endParaRPr lang="en-CA" dirty="0">
              <a:latin typeface="Arial Narrow" panose="020B060602020203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Grp="1" noChangeArrowheads="1"/>
          </p:cNvSpPr>
          <p:nvPr>
            <p:ph idx="1"/>
          </p:nvPr>
        </p:nvSpPr>
        <p:spPr>
          <a:xfrm>
            <a:off x="180975" y="1390650"/>
            <a:ext cx="5911850" cy="3730625"/>
          </a:xfrm>
        </p:spPr>
        <p:txBody>
          <a:bodyPr>
            <a:normAutofit/>
          </a:bodyPr>
          <a:lstStyle/>
          <a:p>
            <a:pPr marL="192084" indent="-192084" defTabSz="512753" fontAlgn="auto">
              <a:lnSpc>
                <a:spcPct val="90000"/>
              </a:lnSpc>
              <a:spcBef>
                <a:spcPts val="299"/>
              </a:spcBef>
              <a:spcAft>
                <a:spcPts val="0"/>
              </a:spcAft>
              <a:buFont typeface="Wingdings 3"/>
              <a:buNone/>
              <a:defRPr/>
            </a:pPr>
            <a:r>
              <a:rPr lang="en-US" sz="3200" dirty="0">
                <a:effectLst>
                  <a:outerShdw blurRad="38100" dist="38100" dir="2700000" algn="tl">
                    <a:srgbClr val="FFFFFF"/>
                  </a:outerShdw>
                </a:effectLst>
                <a:latin typeface="Arial Black" pitchFamily="34" charset="0"/>
              </a:rPr>
              <a:t>	</a:t>
            </a:r>
            <a:r>
              <a:rPr lang="en-US" sz="2800" dirty="0">
                <a:solidFill>
                  <a:schemeClr val="tx2"/>
                </a:solidFill>
              </a:rPr>
              <a:t>“I decided to go back to school when I was 25 years old. </a:t>
            </a:r>
            <a:r>
              <a:rPr lang="en-US" sz="2800" dirty="0" smtClean="0">
                <a:solidFill>
                  <a:schemeClr val="tx2"/>
                </a:solidFill>
              </a:rPr>
              <a:t>I </a:t>
            </a:r>
            <a:r>
              <a:rPr lang="en-US" sz="2800" dirty="0">
                <a:solidFill>
                  <a:schemeClr val="tx2"/>
                </a:solidFill>
              </a:rPr>
              <a:t>had been out of high school for 7 years. I was finding doing college level math after being away from school for so long quite a challenge.”</a:t>
            </a:r>
          </a:p>
        </p:txBody>
      </p:sp>
      <p:sp>
        <p:nvSpPr>
          <p:cNvPr id="309250" name="Rectangle 2"/>
          <p:cNvSpPr>
            <a:spLocks noGrp="1" noChangeArrowheads="1"/>
          </p:cNvSpPr>
          <p:nvPr>
            <p:ph type="title"/>
          </p:nvPr>
        </p:nvSpPr>
        <p:spPr>
          <a:xfrm>
            <a:off x="188640" y="256381"/>
            <a:ext cx="6437312" cy="796925"/>
          </a:xfrm>
        </p:spPr>
        <p:txBody>
          <a:bodyPr>
            <a:normAutofit fontScale="90000"/>
          </a:bodyPr>
          <a:lstStyle/>
          <a:p>
            <a:pPr defTabSz="512753" fontAlgn="auto">
              <a:spcAft>
                <a:spcPts val="0"/>
              </a:spcAft>
              <a:defRPr/>
            </a:pPr>
            <a:r>
              <a:rPr lang="en-US" sz="5800" i="1" u="sng" dirty="0">
                <a:solidFill>
                  <a:schemeClr val="accent2"/>
                </a:solidFill>
                <a:effectLst>
                  <a:outerShdw blurRad="38100" dist="38100" dir="2700000" algn="tl">
                    <a:srgbClr val="000000"/>
                  </a:outerShdw>
                </a:effectLst>
              </a:rPr>
              <a:t>S</a:t>
            </a:r>
            <a:r>
              <a:rPr lang="en-US" i="1" dirty="0">
                <a:effectLst>
                  <a:outerShdw blurRad="38100" dist="38100" dir="2700000" algn="tl">
                    <a:srgbClr val="FFFFFF"/>
                  </a:outerShdw>
                </a:effectLst>
              </a:rPr>
              <a:t>ITUATION /</a:t>
            </a:r>
            <a:r>
              <a:rPr lang="en-US" sz="3000" i="1" dirty="0">
                <a:effectLst>
                  <a:outerShdw blurRad="38100" dist="38100" dir="2700000" algn="tl">
                    <a:srgbClr val="FFFFFF"/>
                  </a:outerShdw>
                </a:effectLst>
              </a:rPr>
              <a:t> </a:t>
            </a:r>
            <a:r>
              <a:rPr lang="en-US" sz="5800" i="1" u="sng" dirty="0">
                <a:solidFill>
                  <a:schemeClr val="accent2"/>
                </a:solidFill>
                <a:effectLst>
                  <a:outerShdw blurRad="38100" dist="38100" dir="2700000" algn="tl">
                    <a:srgbClr val="000000"/>
                  </a:outerShdw>
                </a:effectLst>
              </a:rPr>
              <a:t>T</a:t>
            </a:r>
            <a:r>
              <a:rPr lang="en-US" i="1" dirty="0">
                <a:effectLst>
                  <a:outerShdw blurRad="38100" dist="38100" dir="2700000" algn="tl">
                    <a:srgbClr val="FFFFFF"/>
                  </a:outerShdw>
                </a:effectLst>
              </a:rPr>
              <a:t>ASK</a:t>
            </a:r>
          </a:p>
        </p:txBody>
      </p:sp>
    </p:spTree>
    <p:extLst>
      <p:ext uri="{BB962C8B-B14F-4D97-AF65-F5344CB8AC3E}">
        <p14:creationId xmlns:p14="http://schemas.microsoft.com/office/powerpoint/2010/main" val="251831348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Grp="1" noChangeArrowheads="1"/>
          </p:cNvSpPr>
          <p:nvPr>
            <p:ph idx="1"/>
          </p:nvPr>
        </p:nvSpPr>
        <p:spPr>
          <a:xfrm>
            <a:off x="214313" y="1336675"/>
            <a:ext cx="6094412" cy="3538538"/>
          </a:xfrm>
        </p:spPr>
        <p:txBody>
          <a:bodyPr>
            <a:normAutofit fontScale="92500" lnSpcReduction="20000"/>
          </a:bodyPr>
          <a:lstStyle/>
          <a:p>
            <a:pPr marL="192084" indent="-192084" defTabSz="512753" fontAlgn="auto">
              <a:spcBef>
                <a:spcPts val="299"/>
              </a:spcBef>
              <a:spcAft>
                <a:spcPts val="0"/>
              </a:spcAft>
              <a:buFont typeface="Wingdings 3"/>
              <a:buNone/>
              <a:defRPr/>
            </a:pPr>
            <a:r>
              <a:rPr lang="en-US" sz="1800" dirty="0" smtClean="0">
                <a:effectLst>
                  <a:outerShdw blurRad="38100" dist="38100" dir="2700000" algn="tl">
                    <a:srgbClr val="FFFFFF"/>
                  </a:outerShdw>
                </a:effectLst>
                <a:latin typeface="Arial Black" pitchFamily="34" charset="0"/>
              </a:rPr>
              <a:t>	</a:t>
            </a:r>
            <a:r>
              <a:rPr lang="en-US" sz="2800" dirty="0">
                <a:solidFill>
                  <a:schemeClr val="tx2"/>
                </a:solidFill>
              </a:rPr>
              <a:t>“I was determined to succeed so I hired a </a:t>
            </a:r>
            <a:r>
              <a:rPr lang="en-US" sz="2800" dirty="0" smtClean="0">
                <a:solidFill>
                  <a:schemeClr val="tx2"/>
                </a:solidFill>
              </a:rPr>
              <a:t>tutor that I met with twice a week, </a:t>
            </a:r>
            <a:r>
              <a:rPr lang="en-US" sz="2800" dirty="0">
                <a:solidFill>
                  <a:schemeClr val="tx2"/>
                </a:solidFill>
              </a:rPr>
              <a:t>was diligent to do my homework &amp; assignments </a:t>
            </a:r>
            <a:r>
              <a:rPr lang="en-US" sz="2800" dirty="0" smtClean="0">
                <a:solidFill>
                  <a:schemeClr val="tx2"/>
                </a:solidFill>
              </a:rPr>
              <a:t>thoroughly and on time, </a:t>
            </a:r>
            <a:r>
              <a:rPr lang="en-US" sz="2800" dirty="0">
                <a:solidFill>
                  <a:schemeClr val="tx2"/>
                </a:solidFill>
              </a:rPr>
              <a:t>and I put in whatever extra work I had to </a:t>
            </a:r>
            <a:r>
              <a:rPr lang="en-US" sz="2800" dirty="0" smtClean="0">
                <a:solidFill>
                  <a:schemeClr val="tx2"/>
                </a:solidFill>
              </a:rPr>
              <a:t>do to </a:t>
            </a:r>
            <a:r>
              <a:rPr lang="en-US" sz="2800" dirty="0">
                <a:solidFill>
                  <a:schemeClr val="tx2"/>
                </a:solidFill>
              </a:rPr>
              <a:t>succeed</a:t>
            </a:r>
            <a:r>
              <a:rPr lang="en-US" sz="2800" dirty="0" smtClean="0">
                <a:solidFill>
                  <a:schemeClr val="tx2"/>
                </a:solidFill>
              </a:rPr>
              <a:t>. This meant watching extra videos and tutorials and meeting with my professor for extra help too.”</a:t>
            </a:r>
            <a:endParaRPr lang="en-US" sz="2800" dirty="0">
              <a:solidFill>
                <a:schemeClr val="tx2"/>
              </a:solidFill>
            </a:endParaRPr>
          </a:p>
        </p:txBody>
      </p:sp>
      <p:sp>
        <p:nvSpPr>
          <p:cNvPr id="310274" name="Rectangle 2"/>
          <p:cNvSpPr>
            <a:spLocks noGrp="1" noChangeArrowheads="1"/>
          </p:cNvSpPr>
          <p:nvPr>
            <p:ph type="title"/>
          </p:nvPr>
        </p:nvSpPr>
        <p:spPr>
          <a:xfrm>
            <a:off x="332656" y="328389"/>
            <a:ext cx="5987231" cy="796925"/>
          </a:xfrm>
        </p:spPr>
        <p:txBody>
          <a:bodyPr>
            <a:normAutofit fontScale="90000"/>
          </a:bodyPr>
          <a:lstStyle/>
          <a:p>
            <a:pPr defTabSz="512753" fontAlgn="auto">
              <a:spcAft>
                <a:spcPts val="0"/>
              </a:spcAft>
              <a:defRPr/>
            </a:pPr>
            <a:r>
              <a:rPr lang="en-US" sz="6400" i="1" u="sng" dirty="0">
                <a:solidFill>
                  <a:schemeClr val="accent2"/>
                </a:solidFill>
                <a:effectLst>
                  <a:outerShdw blurRad="38100" dist="38100" dir="2700000" algn="tl">
                    <a:srgbClr val="000000"/>
                  </a:outerShdw>
                </a:effectLst>
              </a:rPr>
              <a:t>A</a:t>
            </a:r>
            <a:r>
              <a:rPr lang="en-US" sz="3600" i="1" dirty="0">
                <a:effectLst>
                  <a:outerShdw blurRad="38100" dist="38100" dir="2700000" algn="tl">
                    <a:srgbClr val="FFFFFF"/>
                  </a:outerShdw>
                </a:effectLst>
              </a:rPr>
              <a:t>CTION</a:t>
            </a:r>
            <a:endParaRPr lang="en-US" sz="3600" i="1" u="sng" dirty="0">
              <a:effectLst>
                <a:outerShdw blurRad="38100" dist="38100" dir="2700000" algn="tl">
                  <a:srgbClr val="FFFFFF"/>
                </a:outerShdw>
              </a:effectLst>
            </a:endParaRPr>
          </a:p>
        </p:txBody>
      </p:sp>
    </p:spTree>
    <p:extLst>
      <p:ext uri="{BB962C8B-B14F-4D97-AF65-F5344CB8AC3E}">
        <p14:creationId xmlns:p14="http://schemas.microsoft.com/office/powerpoint/2010/main" val="235261342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3"/>
          <p:cNvSpPr>
            <a:spLocks noGrp="1" noChangeArrowheads="1"/>
          </p:cNvSpPr>
          <p:nvPr>
            <p:ph idx="1"/>
          </p:nvPr>
        </p:nvSpPr>
        <p:spPr>
          <a:xfrm>
            <a:off x="620713" y="1189038"/>
            <a:ext cx="5616575" cy="3729037"/>
          </a:xfrm>
        </p:spPr>
        <p:txBody>
          <a:bodyPr>
            <a:normAutofit/>
          </a:bodyPr>
          <a:lstStyle/>
          <a:p>
            <a:pPr marL="190500" defTabSz="511175">
              <a:buFont typeface="Wingdings 3" pitchFamily="18" charset="2"/>
              <a:buNone/>
            </a:pPr>
            <a:r>
              <a:rPr lang="en-US" sz="1600" dirty="0" smtClean="0">
                <a:latin typeface="Comic Sans MS" pitchFamily="66" charset="0"/>
              </a:rPr>
              <a:t>	</a:t>
            </a:r>
          </a:p>
          <a:p>
            <a:pPr marL="190500" defTabSz="511175">
              <a:buFont typeface="Wingdings 3" pitchFamily="18" charset="2"/>
              <a:buNone/>
            </a:pPr>
            <a:r>
              <a:rPr lang="en-US" sz="2400" dirty="0" smtClean="0">
                <a:solidFill>
                  <a:schemeClr val="tx2"/>
                </a:solidFill>
              </a:rPr>
              <a:t>“As a result, I not only passed my math course, I got an A! The experience taught me a valuable lesson, and that level of problem solving and determination is something I will bring to the workplace as well.”</a:t>
            </a:r>
          </a:p>
        </p:txBody>
      </p:sp>
      <p:sp>
        <p:nvSpPr>
          <p:cNvPr id="311298" name="Rectangle 2"/>
          <p:cNvSpPr>
            <a:spLocks noGrp="1" noChangeArrowheads="1"/>
          </p:cNvSpPr>
          <p:nvPr>
            <p:ph type="title"/>
          </p:nvPr>
        </p:nvSpPr>
        <p:spPr>
          <a:xfrm>
            <a:off x="476672" y="400397"/>
            <a:ext cx="6203255" cy="796925"/>
          </a:xfrm>
        </p:spPr>
        <p:txBody>
          <a:bodyPr>
            <a:normAutofit fontScale="90000"/>
          </a:bodyPr>
          <a:lstStyle/>
          <a:p>
            <a:pPr defTabSz="512753" fontAlgn="auto">
              <a:spcAft>
                <a:spcPts val="0"/>
              </a:spcAft>
              <a:defRPr/>
            </a:pPr>
            <a:r>
              <a:rPr lang="en-US" sz="6400" i="1" u="sng" dirty="0">
                <a:solidFill>
                  <a:schemeClr val="accent2"/>
                </a:solidFill>
                <a:effectLst>
                  <a:outerShdw blurRad="38100" dist="38100" dir="2700000" algn="tl">
                    <a:srgbClr val="000000"/>
                  </a:outerShdw>
                </a:effectLst>
              </a:rPr>
              <a:t>R</a:t>
            </a:r>
            <a:r>
              <a:rPr lang="en-US" sz="3600" i="1" dirty="0">
                <a:effectLst>
                  <a:outerShdw blurRad="38100" dist="38100" dir="2700000" algn="tl">
                    <a:srgbClr val="FFFFFF"/>
                  </a:outerShdw>
                </a:effectLst>
              </a:rPr>
              <a:t>ESULT</a:t>
            </a:r>
            <a:endParaRPr lang="en-US" sz="3600" i="1" u="sng" dirty="0">
              <a:effectLst>
                <a:outerShdw blurRad="38100" dist="38100" dir="2700000" algn="tl">
                  <a:srgbClr val="FFFFFF"/>
                </a:outerShdw>
              </a:effectLst>
            </a:endParaRPr>
          </a:p>
        </p:txBody>
      </p:sp>
    </p:spTree>
    <p:extLst>
      <p:ext uri="{BB962C8B-B14F-4D97-AF65-F5344CB8AC3E}">
        <p14:creationId xmlns:p14="http://schemas.microsoft.com/office/powerpoint/2010/main" val="134284150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Grp="1" noChangeArrowheads="1"/>
          </p:cNvSpPr>
          <p:nvPr>
            <p:ph idx="1"/>
          </p:nvPr>
        </p:nvSpPr>
        <p:spPr>
          <a:xfrm>
            <a:off x="285750" y="1060450"/>
            <a:ext cx="6572250" cy="3833813"/>
          </a:xfrm>
        </p:spPr>
        <p:txBody>
          <a:bodyPr/>
          <a:lstStyle/>
          <a:p>
            <a:pPr marL="192084" indent="-192084" defTabSz="512753">
              <a:defRPr/>
            </a:pPr>
            <a:r>
              <a:rPr lang="en-US" sz="1800" dirty="0" smtClean="0">
                <a:latin typeface="Calibri" panose="020F0502020204030204" pitchFamily="34" charset="0"/>
              </a:rPr>
              <a:t>You have researched the company!</a:t>
            </a:r>
          </a:p>
          <a:p>
            <a:pPr marL="192084" indent="-192084" defTabSz="512753">
              <a:defRPr/>
            </a:pPr>
            <a:r>
              <a:rPr lang="en-US" sz="1800" dirty="0" smtClean="0">
                <a:latin typeface="Calibri" panose="020F0502020204030204" pitchFamily="34" charset="0"/>
              </a:rPr>
              <a:t>You have done a mock interview!</a:t>
            </a:r>
          </a:p>
          <a:p>
            <a:pPr marL="192084" indent="-192084" defTabSz="512753">
              <a:defRPr/>
            </a:pPr>
            <a:r>
              <a:rPr lang="en-US" sz="1800" dirty="0" smtClean="0">
                <a:latin typeface="Calibri" panose="020F0502020204030204" pitchFamily="34" charset="0"/>
              </a:rPr>
              <a:t>You are properly dressed!</a:t>
            </a:r>
          </a:p>
          <a:p>
            <a:pPr marL="192084" indent="-192084" defTabSz="512753">
              <a:defRPr/>
            </a:pPr>
            <a:r>
              <a:rPr lang="en-US" sz="1800" dirty="0" smtClean="0">
                <a:latin typeface="Calibri" panose="020F0502020204030204" pitchFamily="34" charset="0"/>
              </a:rPr>
              <a:t>You’re early for your interview!</a:t>
            </a:r>
          </a:p>
          <a:p>
            <a:pPr marL="192084" indent="-192084" defTabSz="512753">
              <a:buNone/>
              <a:defRPr/>
            </a:pPr>
            <a:endParaRPr lang="en-US" sz="1400" b="1" dirty="0">
              <a:solidFill>
                <a:srgbClr val="990099"/>
              </a:solidFill>
            </a:endParaRPr>
          </a:p>
          <a:p>
            <a:pPr marL="192084" indent="-192084" algn="ctr" defTabSz="512753">
              <a:buNone/>
              <a:defRPr/>
            </a:pPr>
            <a:r>
              <a:rPr lang="en-US" sz="4000" b="1" dirty="0">
                <a:solidFill>
                  <a:schemeClr val="hlink"/>
                </a:solidFill>
              </a:rPr>
              <a:t>BE CONFIDENT!</a:t>
            </a:r>
          </a:p>
          <a:p>
            <a:pPr marL="192084" indent="-192084" algn="ctr" defTabSz="512753">
              <a:buNone/>
              <a:defRPr/>
            </a:pPr>
            <a:r>
              <a:rPr lang="en-US" sz="4000" b="1" dirty="0">
                <a:solidFill>
                  <a:schemeClr val="hlink"/>
                </a:solidFill>
              </a:rPr>
              <a:t>YOU ARE </a:t>
            </a:r>
            <a:endParaRPr lang="en-US" sz="4000" b="1" dirty="0" smtClean="0">
              <a:solidFill>
                <a:schemeClr val="hlink"/>
              </a:solidFill>
            </a:endParaRPr>
          </a:p>
          <a:p>
            <a:pPr marL="192084" indent="-192084" algn="ctr" defTabSz="512753">
              <a:buNone/>
              <a:defRPr/>
            </a:pPr>
            <a:r>
              <a:rPr lang="en-US" sz="4000" b="1" dirty="0" smtClean="0">
                <a:solidFill>
                  <a:schemeClr val="hlink"/>
                </a:solidFill>
              </a:rPr>
              <a:t>PREPARED</a:t>
            </a:r>
            <a:r>
              <a:rPr lang="en-US" sz="4000" b="1" dirty="0">
                <a:solidFill>
                  <a:schemeClr val="hlink"/>
                </a:solidFill>
              </a:rPr>
              <a:t>!</a:t>
            </a:r>
          </a:p>
        </p:txBody>
      </p:sp>
      <p:sp>
        <p:nvSpPr>
          <p:cNvPr id="257026" name="Rectangle 2"/>
          <p:cNvSpPr>
            <a:spLocks noGrp="1" noChangeArrowheads="1"/>
          </p:cNvSpPr>
          <p:nvPr>
            <p:ph type="title"/>
          </p:nvPr>
        </p:nvSpPr>
        <p:spPr>
          <a:xfrm>
            <a:off x="188640" y="184373"/>
            <a:ext cx="6858000" cy="796925"/>
          </a:xfrm>
        </p:spPr>
        <p:txBody>
          <a:bodyPr>
            <a:normAutofit/>
          </a:bodyPr>
          <a:lstStyle/>
          <a:p>
            <a:pPr defTabSz="512753">
              <a:defRPr/>
            </a:pPr>
            <a:r>
              <a:rPr lang="en-US" sz="3200" b="1" dirty="0" smtClean="0">
                <a:solidFill>
                  <a:schemeClr val="tx1"/>
                </a:solidFill>
                <a:effectLst/>
              </a:rPr>
              <a:t>The Day of the Interview</a:t>
            </a:r>
            <a:endParaRPr lang="en-US" sz="3200" b="1" dirty="0">
              <a:solidFill>
                <a:schemeClr val="tx1"/>
              </a:solidFill>
              <a:effectLst/>
            </a:endParaRPr>
          </a:p>
        </p:txBody>
      </p:sp>
      <p:sp>
        <p:nvSpPr>
          <p:cNvPr id="18436" name="Text Box 4"/>
          <p:cNvSpPr txBox="1">
            <a:spLocks noChangeArrowheads="1"/>
          </p:cNvSpPr>
          <p:nvPr/>
        </p:nvSpPr>
        <p:spPr bwMode="auto">
          <a:xfrm>
            <a:off x="642938" y="3417889"/>
            <a:ext cx="5657850" cy="346113"/>
          </a:xfrm>
          <a:prstGeom prst="rect">
            <a:avLst/>
          </a:prstGeom>
          <a:noFill/>
          <a:ln w="9525">
            <a:noFill/>
            <a:miter lim="800000"/>
            <a:headEnd/>
            <a:tailEnd/>
          </a:ln>
        </p:spPr>
        <p:txBody>
          <a:bodyPr lIns="68447" tIns="34223" rIns="68447" bIns="34223">
            <a:spAutoFit/>
          </a:bodyPr>
          <a:lstStyle/>
          <a:p>
            <a:pPr defTabSz="684199"/>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027">
                                            <p:txEl>
                                              <p:pRg st="0" end="0"/>
                                            </p:txEl>
                                          </p:spTgt>
                                        </p:tgtEl>
                                        <p:attrNameLst>
                                          <p:attrName>style.visibility</p:attrName>
                                        </p:attrNameLst>
                                      </p:cBhvr>
                                      <p:to>
                                        <p:strVal val="visible"/>
                                      </p:to>
                                    </p:set>
                                    <p:animEffect transition="in" filter="fade">
                                      <p:cBhvr>
                                        <p:cTn id="7" dur="500"/>
                                        <p:tgtEl>
                                          <p:spTgt spid="2570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027">
                                            <p:txEl>
                                              <p:pRg st="1" end="1"/>
                                            </p:txEl>
                                          </p:spTgt>
                                        </p:tgtEl>
                                        <p:attrNameLst>
                                          <p:attrName>style.visibility</p:attrName>
                                        </p:attrNameLst>
                                      </p:cBhvr>
                                      <p:to>
                                        <p:strVal val="visible"/>
                                      </p:to>
                                    </p:set>
                                    <p:animEffect transition="in" filter="fade">
                                      <p:cBhvr>
                                        <p:cTn id="12" dur="500"/>
                                        <p:tgtEl>
                                          <p:spTgt spid="2570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027">
                                            <p:txEl>
                                              <p:pRg st="2" end="2"/>
                                            </p:txEl>
                                          </p:spTgt>
                                        </p:tgtEl>
                                        <p:attrNameLst>
                                          <p:attrName>style.visibility</p:attrName>
                                        </p:attrNameLst>
                                      </p:cBhvr>
                                      <p:to>
                                        <p:strVal val="visible"/>
                                      </p:to>
                                    </p:set>
                                    <p:animEffect transition="in" filter="fade">
                                      <p:cBhvr>
                                        <p:cTn id="17" dur="500"/>
                                        <p:tgtEl>
                                          <p:spTgt spid="2570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027">
                                            <p:txEl>
                                              <p:pRg st="3" end="3"/>
                                            </p:txEl>
                                          </p:spTgt>
                                        </p:tgtEl>
                                        <p:attrNameLst>
                                          <p:attrName>style.visibility</p:attrName>
                                        </p:attrNameLst>
                                      </p:cBhvr>
                                      <p:to>
                                        <p:strVal val="visible"/>
                                      </p:to>
                                    </p:set>
                                    <p:animEffect transition="in" filter="fade">
                                      <p:cBhvr>
                                        <p:cTn id="22" dur="500"/>
                                        <p:tgtEl>
                                          <p:spTgt spid="2570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7027">
                                            <p:txEl>
                                              <p:pRg st="5" end="5"/>
                                            </p:txEl>
                                          </p:spTgt>
                                        </p:tgtEl>
                                        <p:attrNameLst>
                                          <p:attrName>style.visibility</p:attrName>
                                        </p:attrNameLst>
                                      </p:cBhvr>
                                      <p:to>
                                        <p:strVal val="visible"/>
                                      </p:to>
                                    </p:set>
                                    <p:anim calcmode="lin" valueType="num">
                                      <p:cBhvr additive="base">
                                        <p:cTn id="27" dur="500" fill="hold"/>
                                        <p:tgtEl>
                                          <p:spTgt spid="25702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7027">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7027">
                                            <p:txEl>
                                              <p:pRg st="6" end="6"/>
                                            </p:txEl>
                                          </p:spTgt>
                                        </p:tgtEl>
                                        <p:attrNameLst>
                                          <p:attrName>style.visibility</p:attrName>
                                        </p:attrNameLst>
                                      </p:cBhvr>
                                      <p:to>
                                        <p:strVal val="visible"/>
                                      </p:to>
                                    </p:set>
                                    <p:anim calcmode="lin" valueType="num">
                                      <p:cBhvr additive="base">
                                        <p:cTn id="31" dur="500" fill="hold"/>
                                        <p:tgtEl>
                                          <p:spTgt spid="25702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702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57027">
                                            <p:txEl>
                                              <p:pRg st="7" end="7"/>
                                            </p:txEl>
                                          </p:spTgt>
                                        </p:tgtEl>
                                        <p:attrNameLst>
                                          <p:attrName>style.visibility</p:attrName>
                                        </p:attrNameLst>
                                      </p:cBhvr>
                                      <p:to>
                                        <p:strVal val="visible"/>
                                      </p:to>
                                    </p:set>
                                    <p:anim calcmode="lin" valueType="num">
                                      <p:cBhvr additive="base">
                                        <p:cTn id="35" dur="500" fill="hold"/>
                                        <p:tgtEl>
                                          <p:spTgt spid="25702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5702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900" y="1192485"/>
            <a:ext cx="6172200" cy="3379805"/>
          </a:xfrm>
        </p:spPr>
        <p:txBody>
          <a:bodyPr/>
          <a:lstStyle/>
          <a:p>
            <a:endParaRPr lang="en-CA" dirty="0" smtClean="0">
              <a:hlinkClick r:id="rId3"/>
            </a:endParaRPr>
          </a:p>
          <a:p>
            <a:pPr marL="82142" indent="0">
              <a:buNone/>
            </a:pPr>
            <a:r>
              <a:rPr lang="en-CA" sz="2400" dirty="0" smtClean="0">
                <a:latin typeface="Arial Narrow" panose="020B0606020202030204" pitchFamily="34" charset="0"/>
              </a:rPr>
              <a:t>The Do and don’ts of Interviewing:</a:t>
            </a:r>
            <a:endParaRPr lang="en-CA" sz="2400" dirty="0">
              <a:latin typeface="Arial Narrow" panose="020B0606020202030204" pitchFamily="34" charset="0"/>
              <a:hlinkClick r:id="rId3"/>
            </a:endParaRPr>
          </a:p>
          <a:p>
            <a:endParaRPr lang="en-CA" sz="2400" dirty="0" smtClean="0">
              <a:latin typeface="Arial Narrow" panose="020B0606020202030204" pitchFamily="34" charset="0"/>
              <a:hlinkClick r:id="rId3"/>
            </a:endParaRPr>
          </a:p>
          <a:p>
            <a:r>
              <a:rPr lang="en-CA" sz="2400" dirty="0" smtClean="0">
                <a:latin typeface="Arial Narrow" panose="020B0606020202030204" pitchFamily="34" charset="0"/>
                <a:hlinkClick r:id="rId3"/>
              </a:rPr>
              <a:t>https</a:t>
            </a:r>
            <a:r>
              <a:rPr lang="en-CA" sz="2400" dirty="0">
                <a:latin typeface="Arial Narrow" panose="020B0606020202030204" pitchFamily="34" charset="0"/>
                <a:hlinkClick r:id="rId3"/>
              </a:rPr>
              <a:t>://</a:t>
            </a:r>
            <a:r>
              <a:rPr lang="en-CA" sz="2400" dirty="0" smtClean="0">
                <a:latin typeface="Arial Narrow" panose="020B0606020202030204" pitchFamily="34" charset="0"/>
                <a:hlinkClick r:id="rId3"/>
              </a:rPr>
              <a:t>www.youtube.com/watch?v=Jg3AObbTRwY</a:t>
            </a:r>
            <a:endParaRPr lang="en-CA" sz="2400" dirty="0" smtClean="0">
              <a:latin typeface="Arial Narrow" panose="020B0606020202030204" pitchFamily="34" charset="0"/>
            </a:endParaRPr>
          </a:p>
          <a:p>
            <a:endParaRPr lang="en-CA" dirty="0"/>
          </a:p>
        </p:txBody>
      </p:sp>
      <p:sp>
        <p:nvSpPr>
          <p:cNvPr id="3" name="Title 2"/>
          <p:cNvSpPr>
            <a:spLocks noGrp="1"/>
          </p:cNvSpPr>
          <p:nvPr>
            <p:ph type="title"/>
          </p:nvPr>
        </p:nvSpPr>
        <p:spPr>
          <a:xfrm>
            <a:off x="188640" y="256381"/>
            <a:ext cx="6172200" cy="853546"/>
          </a:xfrm>
        </p:spPr>
        <p:txBody>
          <a:bodyPr>
            <a:normAutofit fontScale="90000"/>
          </a:bodyPr>
          <a:lstStyle/>
          <a:p>
            <a:r>
              <a:rPr lang="en-CA" dirty="0" smtClean="0"/>
              <a:t>16 Ways to Mess Up An Interview </a:t>
            </a:r>
            <a:endParaRPr lang="en-CA" dirty="0"/>
          </a:p>
        </p:txBody>
      </p:sp>
    </p:spTree>
    <p:extLst>
      <p:ext uri="{BB962C8B-B14F-4D97-AF65-F5344CB8AC3E}">
        <p14:creationId xmlns:p14="http://schemas.microsoft.com/office/powerpoint/2010/main" val="346512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2" y="1480517"/>
            <a:ext cx="6120680" cy="2088232"/>
          </a:xfrm>
        </p:spPr>
        <p:txBody>
          <a:bodyPr>
            <a:normAutofit/>
          </a:bodyPr>
          <a:lstStyle/>
          <a:p>
            <a:pPr marL="0" indent="0" algn="ctr">
              <a:buNone/>
            </a:pPr>
            <a:r>
              <a:rPr lang="en-US" dirty="0" smtClean="0"/>
              <a:t>A great video re: interview success and tips</a:t>
            </a:r>
            <a:endParaRPr lang="en-US" dirty="0" smtClean="0">
              <a:hlinkClick r:id="rId3"/>
            </a:endParaRPr>
          </a:p>
          <a:p>
            <a:pPr marL="0" indent="0" algn="ctr">
              <a:buNone/>
            </a:pPr>
            <a:endParaRPr lang="en-US" dirty="0">
              <a:hlinkClick r:id="rId3"/>
            </a:endParaRPr>
          </a:p>
          <a:p>
            <a:pPr marL="0" indent="0" algn="ctr">
              <a:buNone/>
            </a:pPr>
            <a:r>
              <a:rPr lang="en-US" dirty="0" smtClean="0">
                <a:hlinkClick r:id="rId3"/>
              </a:rPr>
              <a:t> </a:t>
            </a:r>
          </a:p>
          <a:p>
            <a:pPr marL="0" indent="0" algn="ctr">
              <a:buNone/>
            </a:pPr>
            <a:r>
              <a:rPr lang="en-US" dirty="0" smtClean="0">
                <a:hlinkClick r:id="rId3"/>
              </a:rPr>
              <a:t>http</a:t>
            </a:r>
            <a:r>
              <a:rPr lang="en-US" dirty="0">
                <a:hlinkClick r:id="rId3"/>
              </a:rPr>
              <a:t>://www.careerplayer.com/tips-and-advice/general-advice/interview-tips</a:t>
            </a:r>
            <a:r>
              <a:rPr lang="en-US" dirty="0" smtClean="0">
                <a:hlinkClick r:id="rId3"/>
              </a:rPr>
              <a:t>/</a:t>
            </a:r>
            <a:endParaRPr lang="en-US" dirty="0" smtClean="0"/>
          </a:p>
          <a:p>
            <a:pPr marL="0" indent="0" algn="ctr">
              <a:buNone/>
            </a:pPr>
            <a:endParaRPr lang="en-US" dirty="0" smtClean="0"/>
          </a:p>
          <a:p>
            <a:pPr marL="0" indent="0" algn="ctr">
              <a:buNone/>
            </a:pPr>
            <a:endParaRPr lang="en-US" dirty="0"/>
          </a:p>
        </p:txBody>
      </p:sp>
      <p:sp>
        <p:nvSpPr>
          <p:cNvPr id="2" name="Title 1"/>
          <p:cNvSpPr>
            <a:spLocks noGrp="1"/>
          </p:cNvSpPr>
          <p:nvPr>
            <p:ph type="title"/>
          </p:nvPr>
        </p:nvSpPr>
        <p:spPr>
          <a:xfrm>
            <a:off x="260648" y="400397"/>
            <a:ext cx="6137910" cy="785262"/>
          </a:xfrm>
        </p:spPr>
        <p:txBody>
          <a:bodyPr>
            <a:normAutofit/>
          </a:bodyPr>
          <a:lstStyle/>
          <a:p>
            <a:pPr algn="ctr"/>
            <a:r>
              <a:rPr lang="en-US" sz="3600" dirty="0" smtClean="0"/>
              <a:t>Interview Success</a:t>
            </a:r>
            <a:endParaRPr lang="en-US" sz="3600" dirty="0"/>
          </a:p>
        </p:txBody>
      </p:sp>
    </p:spTree>
    <p:extLst>
      <p:ext uri="{BB962C8B-B14F-4D97-AF65-F5344CB8AC3E}">
        <p14:creationId xmlns:p14="http://schemas.microsoft.com/office/powerpoint/2010/main" val="9172339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5035" y="1023114"/>
            <a:ext cx="6172200" cy="3379805"/>
          </a:xfrm>
        </p:spPr>
        <p:txBody>
          <a:bodyPr>
            <a:normAutofit fontScale="92500" lnSpcReduction="20000"/>
          </a:bodyPr>
          <a:lstStyle/>
          <a:p>
            <a:endParaRPr lang="en-CA" b="1" dirty="0" smtClean="0"/>
          </a:p>
          <a:p>
            <a:r>
              <a:rPr lang="en-CA" b="1" dirty="0" smtClean="0"/>
              <a:t>“Tell me about yourself” </a:t>
            </a:r>
          </a:p>
          <a:p>
            <a:pPr lvl="1"/>
            <a:r>
              <a:rPr lang="en-CA" sz="1500" b="1" dirty="0">
                <a:hlinkClick r:id="rId2"/>
              </a:rPr>
              <a:t>https://</a:t>
            </a:r>
            <a:r>
              <a:rPr lang="en-CA" sz="1500" b="1" dirty="0" smtClean="0">
                <a:hlinkClick r:id="rId2"/>
              </a:rPr>
              <a:t>www.youtube.com/watch?v=m5kR7TPAkSw</a:t>
            </a:r>
            <a:endParaRPr lang="en-CA" sz="1500" b="1" dirty="0" smtClean="0"/>
          </a:p>
          <a:p>
            <a:pPr marL="82142" indent="0">
              <a:buNone/>
            </a:pPr>
            <a:endParaRPr lang="en-CA" b="1" dirty="0"/>
          </a:p>
          <a:p>
            <a:r>
              <a:rPr lang="en-CA" b="1" dirty="0" smtClean="0"/>
              <a:t>“Tell me about yourself” – Good vs. Bad</a:t>
            </a:r>
          </a:p>
          <a:p>
            <a:pPr lvl="1"/>
            <a:r>
              <a:rPr lang="en-CA" dirty="0" smtClean="0">
                <a:hlinkClick r:id="rId3"/>
              </a:rPr>
              <a:t>https</a:t>
            </a:r>
            <a:r>
              <a:rPr lang="en-CA" dirty="0">
                <a:hlinkClick r:id="rId3"/>
              </a:rPr>
              <a:t>://</a:t>
            </a:r>
            <a:r>
              <a:rPr lang="en-CA" dirty="0" smtClean="0">
                <a:hlinkClick r:id="rId3"/>
              </a:rPr>
              <a:t>www.youtube.com/watch?v=Cyww7eRVj3E</a:t>
            </a:r>
            <a:endParaRPr lang="en-CA" dirty="0" smtClean="0"/>
          </a:p>
          <a:p>
            <a:pPr lvl="1"/>
            <a:endParaRPr lang="en-CA" b="1" dirty="0"/>
          </a:p>
          <a:p>
            <a:pPr marL="445578" indent="-342900"/>
            <a:r>
              <a:rPr lang="en-CA" b="1" dirty="0" smtClean="0"/>
              <a:t>“Describe a weakness you have”</a:t>
            </a:r>
          </a:p>
          <a:p>
            <a:pPr lvl="1"/>
            <a:r>
              <a:rPr lang="en-CA" dirty="0">
                <a:hlinkClick r:id="rId4"/>
              </a:rPr>
              <a:t>https://</a:t>
            </a:r>
            <a:r>
              <a:rPr lang="en-CA" dirty="0" smtClean="0">
                <a:hlinkClick r:id="rId4"/>
              </a:rPr>
              <a:t>www.youtube.com/watch?v=2mc2B8NZhvY</a:t>
            </a:r>
            <a:endParaRPr lang="en-CA" dirty="0"/>
          </a:p>
          <a:p>
            <a:pPr marL="294343" lvl="1" indent="0">
              <a:buNone/>
            </a:pPr>
            <a:endParaRPr lang="en-CA" b="1" dirty="0" smtClean="0"/>
          </a:p>
          <a:p>
            <a:pPr marL="445578" indent="-342900"/>
            <a:r>
              <a:rPr lang="en-CA" b="1" dirty="0" smtClean="0"/>
              <a:t>“Why do you want to work for us?”</a:t>
            </a:r>
            <a:endParaRPr lang="en-CA" b="1" dirty="0"/>
          </a:p>
          <a:p>
            <a:pPr lvl="1"/>
            <a:r>
              <a:rPr lang="en-CA" dirty="0">
                <a:hlinkClick r:id="rId5"/>
              </a:rPr>
              <a:t>https://</a:t>
            </a:r>
            <a:r>
              <a:rPr lang="en-CA" dirty="0" smtClean="0">
                <a:hlinkClick r:id="rId5"/>
              </a:rPr>
              <a:t>www.youtube.com/watch?v=FHDVQkU-nGI</a:t>
            </a:r>
            <a:endParaRPr lang="en-CA" dirty="0" smtClean="0"/>
          </a:p>
          <a:p>
            <a:pPr lvl="1"/>
            <a:r>
              <a:rPr lang="en-CA" i="1" dirty="0" err="1" smtClean="0"/>
              <a:t>Snagajob</a:t>
            </a:r>
            <a:r>
              <a:rPr lang="en-CA" i="1" dirty="0" smtClean="0"/>
              <a:t> has a few other great videos too! </a:t>
            </a:r>
          </a:p>
          <a:p>
            <a:pPr marL="294343" lvl="1" indent="0">
              <a:buNone/>
            </a:pPr>
            <a:endParaRPr lang="en-CA" dirty="0" smtClean="0"/>
          </a:p>
          <a:p>
            <a:pPr lvl="1"/>
            <a:endParaRPr lang="en-CA" dirty="0"/>
          </a:p>
        </p:txBody>
      </p:sp>
      <p:sp>
        <p:nvSpPr>
          <p:cNvPr id="3" name="Title 2"/>
          <p:cNvSpPr>
            <a:spLocks noGrp="1"/>
          </p:cNvSpPr>
          <p:nvPr>
            <p:ph type="title"/>
          </p:nvPr>
        </p:nvSpPr>
        <p:spPr/>
        <p:txBody>
          <a:bodyPr/>
          <a:lstStyle/>
          <a:p>
            <a:r>
              <a:rPr lang="en-CA" dirty="0" smtClean="0"/>
              <a:t>Video Examples:</a:t>
            </a:r>
            <a:endParaRPr lang="en-CA" dirty="0"/>
          </a:p>
        </p:txBody>
      </p:sp>
    </p:spTree>
    <p:extLst>
      <p:ext uri="{BB962C8B-B14F-4D97-AF65-F5344CB8AC3E}">
        <p14:creationId xmlns:p14="http://schemas.microsoft.com/office/powerpoint/2010/main" val="3270221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900" y="1408509"/>
            <a:ext cx="6172200" cy="3379805"/>
          </a:xfrm>
        </p:spPr>
        <p:txBody>
          <a:bodyPr/>
          <a:lstStyle/>
          <a:p>
            <a:r>
              <a:rPr lang="en-CA" dirty="0">
                <a:hlinkClick r:id="rId2"/>
              </a:rPr>
              <a:t>https://</a:t>
            </a:r>
            <a:r>
              <a:rPr lang="en-CA" dirty="0" smtClean="0">
                <a:hlinkClick r:id="rId2"/>
              </a:rPr>
              <a:t>www.thebalance.com/top-behavioral-interview-questions-2059618</a:t>
            </a:r>
            <a:endParaRPr lang="en-CA" dirty="0" smtClean="0"/>
          </a:p>
          <a:p>
            <a:pPr marL="82142" indent="0">
              <a:buNone/>
            </a:pPr>
            <a:endParaRPr lang="en-CA" dirty="0" smtClean="0"/>
          </a:p>
          <a:p>
            <a:r>
              <a:rPr lang="en-CA" dirty="0">
                <a:hlinkClick r:id="rId3"/>
              </a:rPr>
              <a:t>https://</a:t>
            </a:r>
            <a:r>
              <a:rPr lang="en-CA" dirty="0" smtClean="0">
                <a:hlinkClick r:id="rId3"/>
              </a:rPr>
              <a:t>biginterview.com/blog/2011/09/tell-me-about-yourself.html</a:t>
            </a:r>
            <a:endParaRPr lang="en-CA" dirty="0" smtClean="0"/>
          </a:p>
          <a:p>
            <a:pPr marL="82142" indent="0">
              <a:buNone/>
            </a:pPr>
            <a:endParaRPr lang="en-CA" dirty="0" smtClean="0"/>
          </a:p>
          <a:p>
            <a:r>
              <a:rPr lang="en-CA" dirty="0">
                <a:hlinkClick r:id="rId4"/>
              </a:rPr>
              <a:t>https://hr.ok.ubc.ca/__</a:t>
            </a:r>
            <a:r>
              <a:rPr lang="en-CA" dirty="0" smtClean="0">
                <a:hlinkClick r:id="rId4"/>
              </a:rPr>
              <a:t>shared/assets/Common_Behavioural_Interview_Questions23153.pdf</a:t>
            </a:r>
            <a:endParaRPr lang="en-CA" dirty="0" smtClean="0"/>
          </a:p>
          <a:p>
            <a:endParaRPr lang="en-CA" dirty="0"/>
          </a:p>
          <a:p>
            <a:endParaRPr lang="en-CA" dirty="0"/>
          </a:p>
        </p:txBody>
      </p:sp>
      <p:sp>
        <p:nvSpPr>
          <p:cNvPr id="3" name="Title 2"/>
          <p:cNvSpPr>
            <a:spLocks noGrp="1"/>
          </p:cNvSpPr>
          <p:nvPr>
            <p:ph type="title"/>
          </p:nvPr>
        </p:nvSpPr>
        <p:spPr/>
        <p:txBody>
          <a:bodyPr>
            <a:normAutofit fontScale="90000"/>
          </a:bodyPr>
          <a:lstStyle/>
          <a:p>
            <a:r>
              <a:rPr lang="en-CA" dirty="0" smtClean="0"/>
              <a:t>Links – Common Behavioural Interview Questions </a:t>
            </a:r>
            <a:endParaRPr lang="en-CA" dirty="0"/>
          </a:p>
        </p:txBody>
      </p:sp>
    </p:spTree>
    <p:extLst>
      <p:ext uri="{BB962C8B-B14F-4D97-AF65-F5344CB8AC3E}">
        <p14:creationId xmlns:p14="http://schemas.microsoft.com/office/powerpoint/2010/main" val="1945475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900" y="832445"/>
            <a:ext cx="6172200" cy="3902713"/>
          </a:xfrm>
        </p:spPr>
        <p:txBody>
          <a:bodyPr>
            <a:normAutofit fontScale="55000" lnSpcReduction="20000"/>
          </a:bodyPr>
          <a:lstStyle/>
          <a:p>
            <a:pPr marL="82142" indent="0">
              <a:buNone/>
            </a:pPr>
            <a:r>
              <a:rPr lang="en-US" dirty="0"/>
              <a:t> </a:t>
            </a:r>
          </a:p>
          <a:p>
            <a:pPr marL="82142" indent="0">
              <a:buNone/>
            </a:pPr>
            <a:r>
              <a:rPr lang="en-US" sz="2500" b="1" dirty="0">
                <a:latin typeface="Calibri" panose="020F0502020204030204" pitchFamily="34" charset="0"/>
              </a:rPr>
              <a:t>Read:</a:t>
            </a:r>
            <a:r>
              <a:rPr lang="en-US" sz="2500" dirty="0">
                <a:latin typeface="Calibri" panose="020F0502020204030204" pitchFamily="34" charset="0"/>
              </a:rPr>
              <a:t> </a:t>
            </a:r>
            <a:r>
              <a:rPr lang="en-US" sz="2200" dirty="0">
                <a:latin typeface="Calibri" panose="020F0502020204030204" pitchFamily="34" charset="0"/>
              </a:rPr>
              <a:t>The following </a:t>
            </a:r>
            <a:r>
              <a:rPr lang="en-US" sz="2200" dirty="0" smtClean="0">
                <a:latin typeface="Calibri" panose="020F0502020204030204" pitchFamily="34" charset="0"/>
              </a:rPr>
              <a:t>articles:</a:t>
            </a:r>
            <a:endParaRPr lang="en-US" sz="2200" dirty="0">
              <a:latin typeface="Calibri" panose="020F0502020204030204" pitchFamily="34" charset="0"/>
            </a:endParaRPr>
          </a:p>
          <a:p>
            <a:pPr marL="82142" indent="0">
              <a:buNone/>
            </a:pPr>
            <a:endParaRPr lang="en-US" sz="700" dirty="0">
              <a:latin typeface="Calibri" panose="020F0502020204030204" pitchFamily="34" charset="0"/>
            </a:endParaRPr>
          </a:p>
          <a:p>
            <a:pPr marL="82142" indent="0">
              <a:buNone/>
            </a:pPr>
            <a:r>
              <a:rPr lang="en-US" sz="2200" dirty="0" smtClean="0">
                <a:latin typeface="Calibri" panose="020F0502020204030204" pitchFamily="34" charset="0"/>
              </a:rPr>
              <a:t>“</a:t>
            </a:r>
            <a:r>
              <a:rPr lang="en-US" sz="2200" dirty="0">
                <a:latin typeface="Calibri" panose="020F0502020204030204" pitchFamily="34" charset="0"/>
              </a:rPr>
              <a:t>How to Sell Yourself in an Interview” </a:t>
            </a:r>
          </a:p>
          <a:p>
            <a:pPr marL="82142" indent="0">
              <a:buNone/>
            </a:pPr>
            <a:r>
              <a:rPr lang="en-US" sz="2200" u="sng" dirty="0">
                <a:latin typeface="Calibri" panose="020F0502020204030204" pitchFamily="34" charset="0"/>
                <a:hlinkClick r:id="rId3"/>
              </a:rPr>
              <a:t>https://biginterview.com/blog/2015/02/how-to-sell-yourself-in-an-interview.html</a:t>
            </a:r>
            <a:endParaRPr lang="en-US" sz="2200" dirty="0">
              <a:latin typeface="Calibri" panose="020F0502020204030204" pitchFamily="34" charset="0"/>
            </a:endParaRPr>
          </a:p>
          <a:p>
            <a:pPr marL="82142" indent="0">
              <a:buNone/>
            </a:pPr>
            <a:endParaRPr lang="en-US" sz="1100" dirty="0">
              <a:latin typeface="Calibri" panose="020F0502020204030204" pitchFamily="34" charset="0"/>
            </a:endParaRPr>
          </a:p>
          <a:p>
            <a:pPr marL="82142" indent="0">
              <a:buNone/>
            </a:pPr>
            <a:r>
              <a:rPr lang="en-US" sz="2200" dirty="0">
                <a:latin typeface="Calibri" panose="020F0502020204030204" pitchFamily="34" charset="0"/>
              </a:rPr>
              <a:t>“Tell Me About Yourself”</a:t>
            </a:r>
          </a:p>
          <a:p>
            <a:pPr marL="82142" indent="0">
              <a:buNone/>
            </a:pPr>
            <a:r>
              <a:rPr lang="en-US" sz="2200" u="sng" dirty="0">
                <a:latin typeface="Calibri" panose="020F0502020204030204" pitchFamily="34" charset="0"/>
                <a:hlinkClick r:id="rId4"/>
              </a:rPr>
              <a:t>https://biginterview.com/blog/2011/09/tell-me-about-yourself.html</a:t>
            </a:r>
            <a:endParaRPr lang="en-US" sz="2200" dirty="0">
              <a:latin typeface="Calibri" panose="020F0502020204030204" pitchFamily="34" charset="0"/>
            </a:endParaRPr>
          </a:p>
          <a:p>
            <a:pPr marL="82142" indent="0">
              <a:buNone/>
            </a:pPr>
            <a:endParaRPr lang="en-US" sz="2200" b="1" dirty="0" smtClean="0">
              <a:latin typeface="Calibri" panose="020F0502020204030204" pitchFamily="34" charset="0"/>
            </a:endParaRPr>
          </a:p>
          <a:p>
            <a:pPr marL="82142" indent="0">
              <a:buNone/>
            </a:pPr>
            <a:r>
              <a:rPr lang="en-US" sz="2500" b="1" dirty="0" smtClean="0">
                <a:latin typeface="Calibri" panose="020F0502020204030204" pitchFamily="34" charset="0"/>
              </a:rPr>
              <a:t>Complete</a:t>
            </a:r>
            <a:r>
              <a:rPr lang="en-US" sz="2500" b="1" dirty="0">
                <a:latin typeface="Calibri" panose="020F0502020204030204" pitchFamily="34" charset="0"/>
              </a:rPr>
              <a:t>:</a:t>
            </a:r>
            <a:r>
              <a:rPr lang="en-US" sz="2500" dirty="0">
                <a:latin typeface="Calibri" panose="020F0502020204030204" pitchFamily="34" charset="0"/>
              </a:rPr>
              <a:t>  </a:t>
            </a:r>
            <a:r>
              <a:rPr lang="en-US" sz="2200" dirty="0">
                <a:latin typeface="Calibri" panose="020F0502020204030204" pitchFamily="34" charset="0"/>
              </a:rPr>
              <a:t>You are interviewing for </a:t>
            </a:r>
            <a:r>
              <a:rPr lang="en-US" sz="2200" dirty="0" smtClean="0">
                <a:latin typeface="Calibri" panose="020F0502020204030204" pitchFamily="34" charset="0"/>
              </a:rPr>
              <a:t>a Health and Safety position related to OHST (might be easiest to refer back to a job posting you used for the resume/cover letter assignment)</a:t>
            </a:r>
            <a:r>
              <a:rPr lang="en-US" sz="2200" dirty="0">
                <a:latin typeface="Calibri" panose="020F0502020204030204" pitchFamily="34" charset="0"/>
              </a:rPr>
              <a:t/>
            </a:r>
            <a:br>
              <a:rPr lang="en-US" sz="2200" dirty="0">
                <a:latin typeface="Calibri" panose="020F0502020204030204" pitchFamily="34" charset="0"/>
              </a:rPr>
            </a:br>
            <a:endParaRPr lang="en-US" sz="2200" dirty="0">
              <a:latin typeface="Calibri" panose="020F0502020204030204" pitchFamily="34" charset="0"/>
            </a:endParaRPr>
          </a:p>
          <a:p>
            <a:pPr marL="82142" indent="0">
              <a:buNone/>
            </a:pPr>
            <a:r>
              <a:rPr lang="en-US" sz="2200" b="1" i="1" u="sng" dirty="0" smtClean="0">
                <a:latin typeface="Calibri" panose="020F0502020204030204" pitchFamily="34" charset="0"/>
              </a:rPr>
              <a:t>Submit: </a:t>
            </a:r>
          </a:p>
          <a:p>
            <a:pPr marL="82142" indent="0">
              <a:buNone/>
            </a:pPr>
            <a:r>
              <a:rPr lang="en-US" sz="2200" dirty="0" smtClean="0">
                <a:latin typeface="Calibri" panose="020F0502020204030204" pitchFamily="34" charset="0"/>
              </a:rPr>
              <a:t>Answer </a:t>
            </a:r>
            <a:r>
              <a:rPr lang="en-US" sz="2200" dirty="0">
                <a:latin typeface="Calibri" panose="020F0502020204030204" pitchFamily="34" charset="0"/>
              </a:rPr>
              <a:t>the following </a:t>
            </a:r>
            <a:r>
              <a:rPr lang="en-US" sz="2200" dirty="0" smtClean="0">
                <a:latin typeface="Calibri" panose="020F0502020204030204" pitchFamily="34" charset="0"/>
              </a:rPr>
              <a:t>question:</a:t>
            </a:r>
            <a:endParaRPr lang="en-US" sz="2200" dirty="0">
              <a:latin typeface="Calibri" panose="020F0502020204030204" pitchFamily="34" charset="0"/>
            </a:endParaRPr>
          </a:p>
          <a:p>
            <a:pPr lvl="1"/>
            <a:r>
              <a:rPr lang="en-US" sz="2200" dirty="0" smtClean="0">
                <a:latin typeface="Calibri" panose="020F0502020204030204" pitchFamily="34" charset="0"/>
              </a:rPr>
              <a:t>Tell </a:t>
            </a:r>
            <a:r>
              <a:rPr lang="en-US" sz="2200" dirty="0">
                <a:latin typeface="Calibri" panose="020F0502020204030204" pitchFamily="34" charset="0"/>
              </a:rPr>
              <a:t>us about yourself?</a:t>
            </a:r>
          </a:p>
          <a:p>
            <a:pPr marL="82142" indent="0">
              <a:buNone/>
            </a:pPr>
            <a:endParaRPr lang="en-US" sz="2200" dirty="0">
              <a:latin typeface="Calibri" panose="020F0502020204030204" pitchFamily="34" charset="0"/>
            </a:endParaRPr>
          </a:p>
          <a:p>
            <a:pPr marL="82142" indent="0">
              <a:buNone/>
            </a:pPr>
            <a:r>
              <a:rPr lang="en-US" sz="2200" i="1" dirty="0">
                <a:latin typeface="Calibri" panose="020F0502020204030204" pitchFamily="34" charset="0"/>
              </a:rPr>
              <a:t>Using the STAR method discussed in class </a:t>
            </a:r>
            <a:r>
              <a:rPr lang="en-US" sz="2200" i="1" dirty="0" smtClean="0">
                <a:latin typeface="Calibri" panose="020F0502020204030204" pitchFamily="34" charset="0"/>
              </a:rPr>
              <a:t>choose/ answer </a:t>
            </a:r>
            <a:r>
              <a:rPr lang="en-US" sz="2200" b="1" i="1" dirty="0" smtClean="0">
                <a:latin typeface="Calibri" panose="020F0502020204030204" pitchFamily="34" charset="0"/>
              </a:rPr>
              <a:t>ONE</a:t>
            </a:r>
            <a:r>
              <a:rPr lang="en-US" sz="2200" i="1" dirty="0" smtClean="0">
                <a:latin typeface="Calibri" panose="020F0502020204030204" pitchFamily="34" charset="0"/>
              </a:rPr>
              <a:t> of the </a:t>
            </a:r>
            <a:r>
              <a:rPr lang="en-US" sz="2200" i="1" dirty="0">
                <a:latin typeface="Calibri" panose="020F0502020204030204" pitchFamily="34" charset="0"/>
              </a:rPr>
              <a:t>following questions;</a:t>
            </a:r>
          </a:p>
          <a:p>
            <a:pPr marL="751543" lvl="1" indent="-457200">
              <a:buFont typeface="+mj-lt"/>
              <a:buAutoNum type="arabicPeriod"/>
            </a:pPr>
            <a:r>
              <a:rPr lang="en-US" sz="2200" dirty="0">
                <a:latin typeface="Calibri" panose="020F0502020204030204" pitchFamily="34" charset="0"/>
              </a:rPr>
              <a:t>Give a time in which you set an important goal in the past and tell me about your success in achieving it.</a:t>
            </a:r>
          </a:p>
          <a:p>
            <a:pPr marL="751543" lvl="1" indent="-457200">
              <a:buFont typeface="+mj-lt"/>
              <a:buAutoNum type="arabicPeriod"/>
            </a:pPr>
            <a:r>
              <a:rPr lang="en-US" sz="2200" dirty="0">
                <a:latin typeface="Calibri" panose="020F0502020204030204" pitchFamily="34" charset="0"/>
              </a:rPr>
              <a:t>Tell me about a time at work or school when you have worked on a team?</a:t>
            </a:r>
          </a:p>
          <a:p>
            <a:pPr marL="751543" lvl="1" indent="-457200">
              <a:buFont typeface="+mj-lt"/>
              <a:buAutoNum type="arabicPeriod"/>
            </a:pPr>
            <a:r>
              <a:rPr lang="en-US" sz="2200" dirty="0">
                <a:latin typeface="Calibri" panose="020F0502020204030204" pitchFamily="34" charset="0"/>
              </a:rPr>
              <a:t>Relate a time in which you had to use your verbal communication skills in order to get an important point across?</a:t>
            </a:r>
          </a:p>
          <a:p>
            <a:endParaRPr lang="en-US" dirty="0"/>
          </a:p>
        </p:txBody>
      </p:sp>
      <p:sp>
        <p:nvSpPr>
          <p:cNvPr id="3" name="Title 2"/>
          <p:cNvSpPr>
            <a:spLocks noGrp="1"/>
          </p:cNvSpPr>
          <p:nvPr>
            <p:ph type="title"/>
          </p:nvPr>
        </p:nvSpPr>
        <p:spPr/>
        <p:txBody>
          <a:bodyPr/>
          <a:lstStyle/>
          <a:p>
            <a:r>
              <a:rPr lang="en-US" dirty="0" smtClean="0"/>
              <a:t>Week #8 – Online Work </a:t>
            </a:r>
            <a:endParaRPr lang="en-US" dirty="0"/>
          </a:p>
        </p:txBody>
      </p:sp>
    </p:spTree>
    <p:extLst>
      <p:ext uri="{BB962C8B-B14F-4D97-AF65-F5344CB8AC3E}">
        <p14:creationId xmlns:p14="http://schemas.microsoft.com/office/powerpoint/2010/main" val="39154395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260648" y="112365"/>
            <a:ext cx="5580409" cy="648072"/>
          </a:xfrm>
        </p:spPr>
        <p:txBody>
          <a:bodyPr>
            <a:noAutofit/>
          </a:bodyPr>
          <a:lstStyle/>
          <a:p>
            <a:pPr defTabSz="512753">
              <a:defRPr/>
            </a:pPr>
            <a:r>
              <a:rPr lang="en-US" sz="3200" b="1" cap="small" dirty="0" smtClean="0">
                <a:solidFill>
                  <a:schemeClr val="tx1"/>
                </a:solidFill>
                <a:effectLst/>
                <a:latin typeface="Calibri" panose="020F0502020204030204" pitchFamily="34" charset="0"/>
              </a:rPr>
              <a:t>Preparing for an Interview</a:t>
            </a:r>
            <a:endParaRPr lang="en-US" sz="3200" b="1" cap="small" dirty="0">
              <a:solidFill>
                <a:schemeClr val="tx1"/>
              </a:solidFill>
              <a:effectLst/>
              <a:latin typeface="Calibri" panose="020F0502020204030204" pitchFamily="34" charset="0"/>
            </a:endParaRPr>
          </a:p>
        </p:txBody>
      </p:sp>
      <p:sp>
        <p:nvSpPr>
          <p:cNvPr id="10243" name="Rectangle 3"/>
          <p:cNvSpPr>
            <a:spLocks noGrp="1" noChangeArrowheads="1"/>
          </p:cNvSpPr>
          <p:nvPr>
            <p:ph type="body" sz="half" idx="1"/>
          </p:nvPr>
        </p:nvSpPr>
        <p:spPr>
          <a:xfrm>
            <a:off x="548680" y="904453"/>
            <a:ext cx="5616624" cy="3947546"/>
          </a:xfrm>
        </p:spPr>
        <p:txBody>
          <a:bodyPr>
            <a:noAutofit/>
          </a:bodyPr>
          <a:lstStyle/>
          <a:p>
            <a:pPr marL="192084" indent="-192084" defTabSz="512753"/>
            <a:r>
              <a:rPr lang="en-CA" sz="2400" dirty="0" smtClean="0">
                <a:latin typeface="Arial Narrow" panose="020B0606020202030204" pitchFamily="34" charset="0"/>
              </a:rPr>
              <a:t>Research Company</a:t>
            </a:r>
          </a:p>
          <a:p>
            <a:pPr marL="383749" lvl="1" indent="-192084" defTabSz="512753"/>
            <a:r>
              <a:rPr lang="en-CA" sz="1800" dirty="0" smtClean="0">
                <a:latin typeface="Arial Narrow" panose="020B0606020202030204" pitchFamily="34" charset="0"/>
              </a:rPr>
              <a:t>What do they do? What products or services do they supply? Any interesting projects? </a:t>
            </a:r>
          </a:p>
          <a:p>
            <a:pPr marL="192084" indent="-192084" defTabSz="512753"/>
            <a:endParaRPr lang="en-CA" sz="1800" dirty="0" smtClean="0">
              <a:latin typeface="Arial Narrow" panose="020B0606020202030204" pitchFamily="34" charset="0"/>
            </a:endParaRPr>
          </a:p>
          <a:p>
            <a:pPr marL="192084" indent="-192084" defTabSz="512753"/>
            <a:r>
              <a:rPr lang="en-CA" sz="2400" dirty="0" smtClean="0">
                <a:latin typeface="Arial Narrow" panose="020B0606020202030204" pitchFamily="34" charset="0"/>
              </a:rPr>
              <a:t>Know your strengths for the position</a:t>
            </a:r>
          </a:p>
          <a:p>
            <a:pPr marL="534565" lvl="1" indent="-342900" defTabSz="512753"/>
            <a:r>
              <a:rPr lang="en-CA" sz="1800" dirty="0" smtClean="0">
                <a:latin typeface="Arial Narrow" panose="020B0606020202030204" pitchFamily="34" charset="0"/>
              </a:rPr>
              <a:t>Be prepared to prove them/back them up</a:t>
            </a:r>
          </a:p>
          <a:p>
            <a:pPr marL="534565" lvl="1" indent="-342900" defTabSz="512753"/>
            <a:r>
              <a:rPr lang="en-CA" sz="1800" dirty="0" smtClean="0">
                <a:latin typeface="Arial Narrow" panose="020B0606020202030204" pitchFamily="34" charset="0"/>
              </a:rPr>
              <a:t>Know the role and job descriptions</a:t>
            </a:r>
          </a:p>
          <a:p>
            <a:pPr marL="191665" lvl="1" indent="0" defTabSz="512753">
              <a:buNone/>
            </a:pPr>
            <a:endParaRPr lang="en-US" sz="1800" dirty="0" smtClean="0">
              <a:latin typeface="Arial Narrow" panose="020B0606020202030204" pitchFamily="34" charset="0"/>
            </a:endParaRPr>
          </a:p>
          <a:p>
            <a:pPr marL="192084" indent="-192084" defTabSz="512753"/>
            <a:r>
              <a:rPr lang="en-US" sz="2400" dirty="0" smtClean="0">
                <a:latin typeface="Arial Narrow" panose="020B0606020202030204" pitchFamily="34" charset="0"/>
              </a:rPr>
              <a:t>Practice, practice, practice</a:t>
            </a:r>
          </a:p>
          <a:p>
            <a:pPr marL="534565" lvl="1" indent="-342900" defTabSz="512753"/>
            <a:r>
              <a:rPr lang="en-US" sz="1800" dirty="0" smtClean="0">
                <a:latin typeface="Arial Narrow" panose="020B0606020202030204" pitchFamily="34" charset="0"/>
              </a:rPr>
              <a:t>Mock interviews, video tutorials, practice with friends or family, etc.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98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wo way street arrows r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1192485"/>
            <a:ext cx="4224468" cy="3168352"/>
          </a:xfrm>
          <a:prstGeom prst="rect">
            <a:avLst/>
          </a:prstGeom>
          <a:noFill/>
          <a:extLst>
            <a:ext uri="{909E8E84-426E-40DD-AFC4-6F175D3DCCD1}">
              <a14:hiddenFill xmlns:a14="http://schemas.microsoft.com/office/drawing/2010/main">
                <a:solidFill>
                  <a:srgbClr val="FFFFFF"/>
                </a:solidFill>
              </a14:hiddenFill>
            </a:ext>
          </a:extLst>
        </p:spPr>
      </p:pic>
      <p:sp>
        <p:nvSpPr>
          <p:cNvPr id="244739" name="Rectangle 3"/>
          <p:cNvSpPr>
            <a:spLocks noGrp="1" noChangeArrowheads="1"/>
          </p:cNvSpPr>
          <p:nvPr>
            <p:ph idx="1"/>
          </p:nvPr>
        </p:nvSpPr>
        <p:spPr>
          <a:xfrm>
            <a:off x="620688" y="472405"/>
            <a:ext cx="5501779" cy="504056"/>
          </a:xfrm>
        </p:spPr>
        <p:txBody>
          <a:bodyPr>
            <a:normAutofit/>
          </a:bodyPr>
          <a:lstStyle/>
          <a:p>
            <a:pPr marL="192084" indent="-192084" algn="ctr" defTabSz="512753">
              <a:buNone/>
              <a:defRPr/>
            </a:pPr>
            <a:r>
              <a:rPr lang="en-US" sz="2700" b="1" dirty="0" smtClean="0"/>
              <a:t>Interviews </a:t>
            </a:r>
            <a:r>
              <a:rPr lang="en-US" sz="2700" b="1" dirty="0"/>
              <a:t>are a two way street!</a:t>
            </a:r>
          </a:p>
        </p:txBody>
      </p:sp>
    </p:spTree>
    <p:extLst>
      <p:ext uri="{BB962C8B-B14F-4D97-AF65-F5344CB8AC3E}">
        <p14:creationId xmlns:p14="http://schemas.microsoft.com/office/powerpoint/2010/main" val="2168315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6712" y="1696541"/>
            <a:ext cx="4943989" cy="2141655"/>
          </a:xfrm>
        </p:spPr>
        <p:txBody>
          <a:bodyPr>
            <a:normAutofit lnSpcReduction="10000"/>
          </a:bodyPr>
          <a:lstStyle/>
          <a:p>
            <a:pPr marL="82142" indent="0">
              <a:buNone/>
            </a:pPr>
            <a:endParaRPr lang="en-US" sz="1100" dirty="0"/>
          </a:p>
          <a:p>
            <a:r>
              <a:rPr lang="en-US" dirty="0" smtClean="0">
                <a:hlinkClick r:id="rId2"/>
              </a:rPr>
              <a:t>http</a:t>
            </a:r>
            <a:r>
              <a:rPr lang="en-US" dirty="0">
                <a:hlinkClick r:id="rId2"/>
              </a:rPr>
              <a:t>://</a:t>
            </a:r>
            <a:r>
              <a:rPr lang="en-US" dirty="0" smtClean="0">
                <a:hlinkClick r:id="rId2"/>
              </a:rPr>
              <a:t>www.youtube.com/watch?v=vuDCk61faXg</a:t>
            </a:r>
            <a:endParaRPr lang="en-US" dirty="0" smtClean="0"/>
          </a:p>
          <a:p>
            <a:pPr marL="0" indent="0">
              <a:buNone/>
            </a:pPr>
            <a:endParaRPr lang="en-US" dirty="0" smtClean="0"/>
          </a:p>
          <a:p>
            <a:r>
              <a:rPr lang="en-US" dirty="0" smtClean="0">
                <a:hlinkClick r:id="rId3"/>
              </a:rPr>
              <a:t>http</a:t>
            </a:r>
            <a:r>
              <a:rPr lang="en-US" dirty="0">
                <a:hlinkClick r:id="rId3"/>
              </a:rPr>
              <a:t>://goodwillekl.com/p/387/l/441/t/Goodwill-Essex-Kent-Lambton-%</a:t>
            </a:r>
            <a:r>
              <a:rPr lang="en-US" dirty="0" smtClean="0">
                <a:hlinkClick r:id="rId3"/>
              </a:rPr>
              <a:t>7C-About-Us</a:t>
            </a:r>
            <a:endParaRPr lang="en-US" dirty="0" smtClean="0"/>
          </a:p>
          <a:p>
            <a:endParaRPr lang="en-US" dirty="0"/>
          </a:p>
        </p:txBody>
      </p:sp>
      <p:sp>
        <p:nvSpPr>
          <p:cNvPr id="2" name="Title 1"/>
          <p:cNvSpPr>
            <a:spLocks noGrp="1"/>
          </p:cNvSpPr>
          <p:nvPr>
            <p:ph type="title"/>
          </p:nvPr>
        </p:nvSpPr>
        <p:spPr>
          <a:xfrm>
            <a:off x="260648" y="472405"/>
            <a:ext cx="4032448" cy="785262"/>
          </a:xfrm>
        </p:spPr>
        <p:txBody>
          <a:bodyPr>
            <a:normAutofit/>
          </a:bodyPr>
          <a:lstStyle/>
          <a:p>
            <a:r>
              <a:rPr lang="en-US" sz="3200" b="1" dirty="0" smtClean="0"/>
              <a:t>Goodwill Industries</a:t>
            </a:r>
            <a:endParaRPr lang="en-US" sz="3200" b="1" dirty="0"/>
          </a:p>
        </p:txBody>
      </p:sp>
    </p:spTree>
    <p:extLst>
      <p:ext uri="{BB962C8B-B14F-4D97-AF65-F5344CB8AC3E}">
        <p14:creationId xmlns:p14="http://schemas.microsoft.com/office/powerpoint/2010/main" val="823936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692696" y="1048469"/>
            <a:ext cx="5544616" cy="3456384"/>
          </a:xfrm>
        </p:spPr>
        <p:txBody>
          <a:bodyPr>
            <a:normAutofit/>
          </a:bodyPr>
          <a:lstStyle/>
          <a:p>
            <a:pPr marL="192084" indent="-192084" defTabSz="512753"/>
            <a:r>
              <a:rPr lang="en-US" sz="1800" dirty="0" smtClean="0">
                <a:latin typeface="Arial Narrow" panose="020B0606020202030204" pitchFamily="34" charset="0"/>
              </a:rPr>
              <a:t>Helps </a:t>
            </a:r>
            <a:r>
              <a:rPr lang="en-US" sz="1800" dirty="0">
                <a:latin typeface="Arial Narrow" panose="020B0606020202030204" pitchFamily="34" charset="0"/>
              </a:rPr>
              <a:t>in the selection of prospective employers at the application </a:t>
            </a:r>
            <a:r>
              <a:rPr lang="en-US" sz="1800" dirty="0" smtClean="0">
                <a:latin typeface="Arial Narrow" panose="020B0606020202030204" pitchFamily="34" charset="0"/>
              </a:rPr>
              <a:t>stage</a:t>
            </a:r>
            <a:endParaRPr lang="en-US" sz="1800" dirty="0">
              <a:latin typeface="Arial Narrow" panose="020B0606020202030204" pitchFamily="34" charset="0"/>
            </a:endParaRPr>
          </a:p>
          <a:p>
            <a:pPr marL="192084" indent="-192084" defTabSz="512753">
              <a:buNone/>
            </a:pPr>
            <a:endParaRPr lang="en-US" sz="500" dirty="0">
              <a:latin typeface="Arial Narrow" panose="020B0606020202030204" pitchFamily="34" charset="0"/>
            </a:endParaRPr>
          </a:p>
          <a:p>
            <a:pPr marL="192084" indent="-192084" defTabSz="512753"/>
            <a:r>
              <a:rPr lang="en-US" sz="1800" dirty="0">
                <a:latin typeface="Arial Narrow" panose="020B0606020202030204" pitchFamily="34" charset="0"/>
              </a:rPr>
              <a:t>Develop better cover letters and </a:t>
            </a:r>
            <a:r>
              <a:rPr lang="en-US" sz="1800" dirty="0" smtClean="0">
                <a:latin typeface="Arial Narrow" panose="020B0606020202030204" pitchFamily="34" charset="0"/>
              </a:rPr>
              <a:t>resumes – </a:t>
            </a:r>
            <a:r>
              <a:rPr lang="en-US" sz="1800" b="1" dirty="0" smtClean="0">
                <a:solidFill>
                  <a:srgbClr val="C00000"/>
                </a:solidFill>
                <a:latin typeface="Arial Narrow" panose="020B0606020202030204" pitchFamily="34" charset="0"/>
              </a:rPr>
              <a:t>targeted! </a:t>
            </a:r>
            <a:endParaRPr lang="en-US" sz="1800" b="1" dirty="0">
              <a:latin typeface="Arial Narrow" panose="020B0606020202030204" pitchFamily="34" charset="0"/>
            </a:endParaRPr>
          </a:p>
          <a:p>
            <a:pPr marL="192084" indent="-192084" defTabSz="512753">
              <a:buNone/>
            </a:pPr>
            <a:endParaRPr lang="en-US" sz="500" dirty="0">
              <a:latin typeface="Arial Narrow" panose="020B0606020202030204" pitchFamily="34" charset="0"/>
            </a:endParaRPr>
          </a:p>
          <a:p>
            <a:pPr marL="192084" indent="-192084" defTabSz="512753"/>
            <a:r>
              <a:rPr lang="en-US" sz="1800" dirty="0">
                <a:latin typeface="Arial Narrow" panose="020B0606020202030204" pitchFamily="34" charset="0"/>
              </a:rPr>
              <a:t>More effective in an </a:t>
            </a:r>
            <a:r>
              <a:rPr lang="en-US" sz="1800" dirty="0" smtClean="0">
                <a:latin typeface="Arial Narrow" panose="020B0606020202030204" pitchFamily="34" charset="0"/>
              </a:rPr>
              <a:t>interview –</a:t>
            </a:r>
            <a:r>
              <a:rPr lang="en-US" sz="1800" dirty="0" smtClean="0">
                <a:solidFill>
                  <a:srgbClr val="C00000"/>
                </a:solidFill>
                <a:latin typeface="Arial Narrow" panose="020B0606020202030204" pitchFamily="34" charset="0"/>
              </a:rPr>
              <a:t> </a:t>
            </a:r>
            <a:r>
              <a:rPr lang="en-US" sz="1800" b="1" dirty="0" smtClean="0">
                <a:solidFill>
                  <a:srgbClr val="C00000"/>
                </a:solidFill>
                <a:latin typeface="Arial Narrow" panose="020B0606020202030204" pitchFamily="34" charset="0"/>
              </a:rPr>
              <a:t>sell yourself in terms of relatable strengths and skills</a:t>
            </a:r>
            <a:endParaRPr lang="en-US" sz="1800" b="1" dirty="0" smtClean="0">
              <a:latin typeface="Arial Narrow" panose="020B0606020202030204" pitchFamily="34" charset="0"/>
            </a:endParaRPr>
          </a:p>
          <a:p>
            <a:pPr marL="0" indent="0" defTabSz="512753">
              <a:buNone/>
            </a:pPr>
            <a:endParaRPr lang="en-US" sz="1200" dirty="0">
              <a:latin typeface="Arial Narrow" panose="020B0606020202030204" pitchFamily="34" charset="0"/>
            </a:endParaRPr>
          </a:p>
          <a:p>
            <a:pPr marL="192084" indent="-192084" defTabSz="512753"/>
            <a:r>
              <a:rPr lang="en-US" sz="1800" u="sng" dirty="0">
                <a:latin typeface="Arial Narrow" panose="020B0606020202030204" pitchFamily="34" charset="0"/>
              </a:rPr>
              <a:t>Employers have an expectation </a:t>
            </a:r>
            <a:r>
              <a:rPr lang="en-US" sz="1800" dirty="0">
                <a:latin typeface="Arial Narrow" panose="020B0606020202030204" pitchFamily="34" charset="0"/>
              </a:rPr>
              <a:t>that you are aware of their services, products, locations, current events etc.</a:t>
            </a:r>
          </a:p>
          <a:p>
            <a:pPr marL="192084" indent="-192084" defTabSz="512753">
              <a:buNone/>
            </a:pPr>
            <a:endParaRPr lang="en-US" sz="300" dirty="0">
              <a:latin typeface="Arial Narrow" panose="020B0606020202030204" pitchFamily="34" charset="0"/>
            </a:endParaRPr>
          </a:p>
          <a:p>
            <a:pPr marL="192084" indent="-192084" defTabSz="512753"/>
            <a:r>
              <a:rPr lang="en-US" sz="1800" dirty="0">
                <a:latin typeface="Arial Narrow" panose="020B0606020202030204" pitchFamily="34" charset="0"/>
              </a:rPr>
              <a:t>Assists you in making informed employment decisions</a:t>
            </a:r>
          </a:p>
        </p:txBody>
      </p:sp>
      <p:sp>
        <p:nvSpPr>
          <p:cNvPr id="245762" name="Rectangle 2"/>
          <p:cNvSpPr>
            <a:spLocks noGrp="1" noChangeArrowheads="1"/>
          </p:cNvSpPr>
          <p:nvPr>
            <p:ph type="title"/>
          </p:nvPr>
        </p:nvSpPr>
        <p:spPr>
          <a:xfrm>
            <a:off x="188640" y="328389"/>
            <a:ext cx="5614764" cy="566190"/>
          </a:xfrm>
        </p:spPr>
        <p:txBody>
          <a:bodyPr>
            <a:normAutofit/>
          </a:bodyPr>
          <a:lstStyle/>
          <a:p>
            <a:pPr defTabSz="512753">
              <a:defRPr/>
            </a:pPr>
            <a:r>
              <a:rPr lang="en-US" sz="2800" dirty="0">
                <a:solidFill>
                  <a:schemeClr val="tx1"/>
                </a:solidFill>
                <a:effectLst/>
              </a:rPr>
              <a:t>Why Research a Company?</a:t>
            </a:r>
          </a:p>
        </p:txBody>
      </p:sp>
    </p:spTree>
    <p:extLst>
      <p:ext uri="{BB962C8B-B14F-4D97-AF65-F5344CB8AC3E}">
        <p14:creationId xmlns:p14="http://schemas.microsoft.com/office/powerpoint/2010/main" val="14144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anim calcmode="lin" valueType="num">
                                      <p:cBhvr additive="base">
                                        <p:cTn id="13"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anim calcmode="lin" valueType="num">
                                      <p:cBhvr additive="base">
                                        <p:cTn id="19" dur="500" fill="hold"/>
                                        <p:tgtEl>
                                          <p:spTgt spid="717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1">
                                            <p:txEl>
                                              <p:pRg st="6" end="6"/>
                                            </p:txEl>
                                          </p:spTgt>
                                        </p:tgtEl>
                                        <p:attrNameLst>
                                          <p:attrName>style.visibility</p:attrName>
                                        </p:attrNameLst>
                                      </p:cBhvr>
                                      <p:to>
                                        <p:strVal val="visible"/>
                                      </p:to>
                                    </p:set>
                                    <p:anim calcmode="lin" valueType="num">
                                      <p:cBhvr additive="base">
                                        <p:cTn id="25" dur="500" fill="hold"/>
                                        <p:tgtEl>
                                          <p:spTgt spid="717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171">
                                            <p:txEl>
                                              <p:pRg st="8" end="8"/>
                                            </p:txEl>
                                          </p:spTgt>
                                        </p:tgtEl>
                                        <p:attrNameLst>
                                          <p:attrName>style.visibility</p:attrName>
                                        </p:attrNameLst>
                                      </p:cBhvr>
                                      <p:to>
                                        <p:strVal val="visible"/>
                                      </p:to>
                                    </p:set>
                                    <p:anim calcmode="lin" valueType="num">
                                      <p:cBhvr additive="base">
                                        <p:cTn id="31" dur="500" fill="hold"/>
                                        <p:tgtEl>
                                          <p:spTgt spid="7171">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17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692696" y="976461"/>
            <a:ext cx="5544616" cy="3577753"/>
          </a:xfrm>
        </p:spPr>
        <p:txBody>
          <a:bodyPr>
            <a:noAutofit/>
          </a:bodyPr>
          <a:lstStyle/>
          <a:p>
            <a:pPr marL="192084" indent="-192084" defTabSz="512753">
              <a:lnSpc>
                <a:spcPct val="90000"/>
              </a:lnSpc>
            </a:pPr>
            <a:r>
              <a:rPr lang="en-US" dirty="0">
                <a:latin typeface="Arial Narrow" panose="020B0606020202030204" pitchFamily="34" charset="0"/>
              </a:rPr>
              <a:t>Products and </a:t>
            </a:r>
            <a:r>
              <a:rPr lang="en-US" dirty="0" smtClean="0">
                <a:latin typeface="Arial Narrow" panose="020B0606020202030204" pitchFamily="34" charset="0"/>
              </a:rPr>
              <a:t>services</a:t>
            </a:r>
            <a:endParaRPr lang="en-US" dirty="0">
              <a:latin typeface="Arial Narrow" panose="020B0606020202030204" pitchFamily="34" charset="0"/>
            </a:endParaRPr>
          </a:p>
          <a:p>
            <a:pPr marL="192084" indent="-192084" defTabSz="512753">
              <a:lnSpc>
                <a:spcPct val="90000"/>
              </a:lnSpc>
            </a:pPr>
            <a:r>
              <a:rPr lang="en-US" dirty="0">
                <a:latin typeface="Arial Narrow" panose="020B0606020202030204" pitchFamily="34" charset="0"/>
              </a:rPr>
              <a:t>All geographical </a:t>
            </a:r>
            <a:r>
              <a:rPr lang="en-US" dirty="0" smtClean="0">
                <a:latin typeface="Arial Narrow" panose="020B0606020202030204" pitchFamily="34" charset="0"/>
              </a:rPr>
              <a:t>locations</a:t>
            </a:r>
            <a:endParaRPr lang="en-US" dirty="0">
              <a:latin typeface="Arial Narrow" panose="020B0606020202030204" pitchFamily="34" charset="0"/>
            </a:endParaRPr>
          </a:p>
          <a:p>
            <a:pPr marL="192084" indent="-192084" defTabSz="512753">
              <a:lnSpc>
                <a:spcPct val="90000"/>
              </a:lnSpc>
            </a:pPr>
            <a:r>
              <a:rPr lang="en-US" dirty="0">
                <a:latin typeface="Arial Narrow" panose="020B0606020202030204" pitchFamily="34" charset="0"/>
              </a:rPr>
              <a:t>Relative size, position in the industry and major </a:t>
            </a:r>
            <a:r>
              <a:rPr lang="en-US" dirty="0" smtClean="0">
                <a:latin typeface="Arial Narrow" panose="020B0606020202030204" pitchFamily="34" charset="0"/>
              </a:rPr>
              <a:t>competitor</a:t>
            </a:r>
            <a:endParaRPr lang="en-US" dirty="0">
              <a:latin typeface="Arial Narrow" panose="020B0606020202030204" pitchFamily="34" charset="0"/>
            </a:endParaRPr>
          </a:p>
          <a:p>
            <a:pPr marL="192084" indent="-192084" defTabSz="512753">
              <a:lnSpc>
                <a:spcPct val="90000"/>
              </a:lnSpc>
            </a:pPr>
            <a:r>
              <a:rPr lang="en-US" dirty="0">
                <a:latin typeface="Arial Narrow" panose="020B0606020202030204" pitchFamily="34" charset="0"/>
              </a:rPr>
              <a:t>Potential for growth of the firm and the </a:t>
            </a:r>
            <a:r>
              <a:rPr lang="en-US" dirty="0" smtClean="0">
                <a:latin typeface="Arial Narrow" panose="020B0606020202030204" pitchFamily="34" charset="0"/>
              </a:rPr>
              <a:t>industry</a:t>
            </a:r>
            <a:endParaRPr lang="en-US" dirty="0">
              <a:latin typeface="Arial Narrow" panose="020B0606020202030204" pitchFamily="34" charset="0"/>
            </a:endParaRPr>
          </a:p>
          <a:p>
            <a:pPr marL="192084" indent="-192084" defTabSz="512753">
              <a:lnSpc>
                <a:spcPct val="90000"/>
              </a:lnSpc>
            </a:pPr>
            <a:r>
              <a:rPr lang="en-US" dirty="0">
                <a:latin typeface="Arial Narrow" panose="020B0606020202030204" pitchFamily="34" charset="0"/>
              </a:rPr>
              <a:t>Annual sales and profits for the last few </a:t>
            </a:r>
            <a:r>
              <a:rPr lang="en-US" dirty="0" smtClean="0">
                <a:latin typeface="Arial Narrow" panose="020B0606020202030204" pitchFamily="34" charset="0"/>
              </a:rPr>
              <a:t>years</a:t>
            </a:r>
          </a:p>
          <a:p>
            <a:pPr marL="192084" indent="-192084" defTabSz="512753">
              <a:lnSpc>
                <a:spcPct val="90000"/>
              </a:lnSpc>
            </a:pPr>
            <a:r>
              <a:rPr lang="en-US" dirty="0" smtClean="0">
                <a:latin typeface="Arial Narrow" panose="020B0606020202030204" pitchFamily="34" charset="0"/>
              </a:rPr>
              <a:t>Organizational </a:t>
            </a:r>
            <a:r>
              <a:rPr lang="en-US" dirty="0">
                <a:latin typeface="Arial Narrow" panose="020B0606020202030204" pitchFamily="34" charset="0"/>
              </a:rPr>
              <a:t>structure and management </a:t>
            </a:r>
            <a:r>
              <a:rPr lang="en-US" dirty="0" smtClean="0">
                <a:latin typeface="Arial Narrow" panose="020B0606020202030204" pitchFamily="34" charset="0"/>
              </a:rPr>
              <a:t>style</a:t>
            </a:r>
            <a:endParaRPr lang="en-US" dirty="0">
              <a:latin typeface="Arial Narrow" panose="020B0606020202030204" pitchFamily="34" charset="0"/>
            </a:endParaRPr>
          </a:p>
          <a:p>
            <a:pPr marL="192084" indent="-192084" defTabSz="512753">
              <a:lnSpc>
                <a:spcPct val="90000"/>
              </a:lnSpc>
            </a:pPr>
            <a:r>
              <a:rPr lang="en-US" dirty="0">
                <a:latin typeface="Arial Narrow" panose="020B0606020202030204" pitchFamily="34" charset="0"/>
              </a:rPr>
              <a:t>Corporate mission and vision </a:t>
            </a:r>
            <a:r>
              <a:rPr lang="en-US" dirty="0" smtClean="0">
                <a:latin typeface="Arial Narrow" panose="020B0606020202030204" pitchFamily="34" charset="0"/>
              </a:rPr>
              <a:t>statement</a:t>
            </a:r>
            <a:endParaRPr lang="en-US" dirty="0">
              <a:latin typeface="Arial Narrow" panose="020B0606020202030204" pitchFamily="34" charset="0"/>
            </a:endParaRPr>
          </a:p>
          <a:p>
            <a:pPr marL="192084" indent="-192084" defTabSz="512753">
              <a:lnSpc>
                <a:spcPct val="90000"/>
              </a:lnSpc>
            </a:pPr>
            <a:r>
              <a:rPr lang="en-US" dirty="0">
                <a:latin typeface="Arial Narrow" panose="020B0606020202030204" pitchFamily="34" charset="0"/>
              </a:rPr>
              <a:t>Philosophy on training development and other employee programs</a:t>
            </a:r>
          </a:p>
          <a:p>
            <a:pPr marL="192084" indent="-192084" defTabSz="512753">
              <a:lnSpc>
                <a:spcPct val="90000"/>
              </a:lnSpc>
            </a:pPr>
            <a:r>
              <a:rPr lang="en-US" dirty="0" smtClean="0">
                <a:latin typeface="Arial Narrow" panose="020B0606020202030204" pitchFamily="34" charset="0"/>
              </a:rPr>
              <a:t>The </a:t>
            </a:r>
            <a:r>
              <a:rPr lang="en-US" dirty="0">
                <a:latin typeface="Arial Narrow" panose="020B0606020202030204" pitchFamily="34" charset="0"/>
              </a:rPr>
              <a:t>work environment/culture</a:t>
            </a:r>
          </a:p>
        </p:txBody>
      </p:sp>
      <p:sp>
        <p:nvSpPr>
          <p:cNvPr id="247810" name="Rectangle 2"/>
          <p:cNvSpPr>
            <a:spLocks noGrp="1" noChangeArrowheads="1"/>
          </p:cNvSpPr>
          <p:nvPr>
            <p:ph type="title"/>
          </p:nvPr>
        </p:nvSpPr>
        <p:spPr>
          <a:xfrm>
            <a:off x="260648" y="328389"/>
            <a:ext cx="5524078" cy="670719"/>
          </a:xfrm>
        </p:spPr>
        <p:txBody>
          <a:bodyPr>
            <a:normAutofit/>
          </a:bodyPr>
          <a:lstStyle/>
          <a:p>
            <a:pPr defTabSz="512753">
              <a:defRPr/>
            </a:pPr>
            <a:r>
              <a:rPr lang="en-US" sz="3200" b="1" dirty="0">
                <a:solidFill>
                  <a:schemeClr val="tx1"/>
                </a:solidFill>
                <a:effectLst/>
              </a:rPr>
              <a:t>What to Research?</a:t>
            </a:r>
          </a:p>
        </p:txBody>
      </p:sp>
    </p:spTree>
    <p:extLst>
      <p:ext uri="{BB962C8B-B14F-4D97-AF65-F5344CB8AC3E}">
        <p14:creationId xmlns:p14="http://schemas.microsoft.com/office/powerpoint/2010/main" val="20534701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836712" y="1048469"/>
            <a:ext cx="5544616" cy="4072806"/>
          </a:xfrm>
        </p:spPr>
        <p:txBody>
          <a:bodyPr>
            <a:normAutofit/>
          </a:bodyPr>
          <a:lstStyle/>
          <a:p>
            <a:r>
              <a:rPr lang="en-US" dirty="0" smtClean="0">
                <a:latin typeface="Arial Narrow" panose="020B0606020202030204" pitchFamily="34" charset="0"/>
              </a:rPr>
              <a:t>Internet/websites </a:t>
            </a:r>
            <a:r>
              <a:rPr lang="en-US" i="1" dirty="0" smtClean="0">
                <a:latin typeface="Arial Narrow" panose="020B0606020202030204" pitchFamily="34" charset="0"/>
              </a:rPr>
              <a:t>(company websites, LinkedIn) </a:t>
            </a:r>
            <a:endParaRPr lang="en-US" i="1" dirty="0">
              <a:latin typeface="Arial Narrow" panose="020B0606020202030204" pitchFamily="34" charset="0"/>
            </a:endParaRPr>
          </a:p>
          <a:p>
            <a:r>
              <a:rPr lang="en-US" dirty="0">
                <a:latin typeface="Arial Narrow" panose="020B0606020202030204" pitchFamily="34" charset="0"/>
              </a:rPr>
              <a:t>Directories </a:t>
            </a:r>
            <a:r>
              <a:rPr lang="en-US" dirty="0" smtClean="0">
                <a:latin typeface="Arial Narrow" panose="020B0606020202030204" pitchFamily="34" charset="0"/>
              </a:rPr>
              <a:t>(online directories, telephone</a:t>
            </a:r>
            <a:r>
              <a:rPr lang="en-US" dirty="0">
                <a:latin typeface="Arial Narrow" panose="020B0606020202030204" pitchFamily="34" charset="0"/>
              </a:rPr>
              <a:t>; industrial</a:t>
            </a:r>
            <a:r>
              <a:rPr lang="en-US" dirty="0" smtClean="0">
                <a:latin typeface="Arial Narrow" panose="020B0606020202030204" pitchFamily="34" charset="0"/>
              </a:rPr>
              <a:t>)</a:t>
            </a:r>
            <a:endParaRPr lang="en-US" dirty="0">
              <a:latin typeface="Arial Narrow" panose="020B0606020202030204" pitchFamily="34" charset="0"/>
            </a:endParaRPr>
          </a:p>
          <a:p>
            <a:r>
              <a:rPr lang="en-US" dirty="0">
                <a:latin typeface="Arial Narrow" panose="020B0606020202030204" pitchFamily="34" charset="0"/>
              </a:rPr>
              <a:t>Company promotional material </a:t>
            </a:r>
          </a:p>
          <a:p>
            <a:r>
              <a:rPr lang="en-US" dirty="0">
                <a:latin typeface="Arial Narrow" panose="020B0606020202030204" pitchFamily="34" charset="0"/>
              </a:rPr>
              <a:t>Annual Reports </a:t>
            </a:r>
          </a:p>
          <a:p>
            <a:pPr lvl="1"/>
            <a:r>
              <a:rPr lang="en-US" sz="2000" dirty="0">
                <a:latin typeface="Arial Narrow" panose="020B0606020202030204" pitchFamily="34" charset="0"/>
              </a:rPr>
              <a:t>(available </a:t>
            </a:r>
            <a:r>
              <a:rPr lang="en-US" sz="2000" dirty="0" smtClean="0">
                <a:latin typeface="Arial Narrow" panose="020B0606020202030204" pitchFamily="34" charset="0"/>
              </a:rPr>
              <a:t>online or from </a:t>
            </a:r>
            <a:r>
              <a:rPr lang="en-US" sz="2000" dirty="0">
                <a:latin typeface="Arial Narrow" panose="020B0606020202030204" pitchFamily="34" charset="0"/>
              </a:rPr>
              <a:t>public library</a:t>
            </a:r>
            <a:r>
              <a:rPr lang="en-US" sz="2000" dirty="0" smtClean="0">
                <a:latin typeface="Arial Narrow" panose="020B0606020202030204" pitchFamily="34" charset="0"/>
              </a:rPr>
              <a:t>)</a:t>
            </a:r>
            <a:endParaRPr lang="en-US" sz="2000" dirty="0">
              <a:latin typeface="Arial Narrow" panose="020B0606020202030204" pitchFamily="34" charset="0"/>
            </a:endParaRPr>
          </a:p>
          <a:p>
            <a:r>
              <a:rPr lang="en-US" dirty="0">
                <a:latin typeface="Arial Narrow" panose="020B0606020202030204" pitchFamily="34" charset="0"/>
              </a:rPr>
              <a:t>Magazine articles, newspapers, </a:t>
            </a:r>
            <a:r>
              <a:rPr lang="en-US" dirty="0" smtClean="0">
                <a:latin typeface="Arial Narrow" panose="020B0606020202030204" pitchFamily="34" charset="0"/>
              </a:rPr>
              <a:t>television</a:t>
            </a:r>
            <a:endParaRPr lang="en-US" dirty="0">
              <a:latin typeface="Arial Narrow" panose="020B0606020202030204" pitchFamily="34" charset="0"/>
            </a:endParaRPr>
          </a:p>
          <a:p>
            <a:r>
              <a:rPr lang="en-US" dirty="0">
                <a:latin typeface="Arial Narrow" panose="020B0606020202030204" pitchFamily="34" charset="0"/>
              </a:rPr>
              <a:t>Current </a:t>
            </a:r>
            <a:r>
              <a:rPr lang="en-US" dirty="0" smtClean="0">
                <a:latin typeface="Arial Narrow" panose="020B0606020202030204" pitchFamily="34" charset="0"/>
              </a:rPr>
              <a:t>employees</a:t>
            </a:r>
            <a:endParaRPr lang="en-US" dirty="0">
              <a:latin typeface="Arial Narrow" panose="020B0606020202030204" pitchFamily="34" charset="0"/>
            </a:endParaRPr>
          </a:p>
          <a:p>
            <a:r>
              <a:rPr lang="en-US" dirty="0">
                <a:latin typeface="Arial Narrow" panose="020B0606020202030204" pitchFamily="34" charset="0"/>
              </a:rPr>
              <a:t>Onsite visit </a:t>
            </a:r>
          </a:p>
          <a:p>
            <a:r>
              <a:rPr lang="en-US" dirty="0">
                <a:latin typeface="Arial Narrow" panose="020B0606020202030204" pitchFamily="34" charset="0"/>
              </a:rPr>
              <a:t>Review Job Posting/Job Description</a:t>
            </a:r>
          </a:p>
          <a:p>
            <a:pPr>
              <a:lnSpc>
                <a:spcPct val="90000"/>
              </a:lnSpc>
            </a:pPr>
            <a:endParaRPr lang="en-CA" sz="1800" dirty="0"/>
          </a:p>
        </p:txBody>
      </p:sp>
      <p:sp>
        <p:nvSpPr>
          <p:cNvPr id="289794" name="Rectangle 2"/>
          <p:cNvSpPr>
            <a:spLocks noGrp="1" noChangeArrowheads="1"/>
          </p:cNvSpPr>
          <p:nvPr>
            <p:ph type="title"/>
          </p:nvPr>
        </p:nvSpPr>
        <p:spPr>
          <a:xfrm>
            <a:off x="476672" y="328389"/>
            <a:ext cx="6437312" cy="559271"/>
          </a:xfrm>
        </p:spPr>
        <p:txBody>
          <a:bodyPr>
            <a:normAutofit/>
          </a:bodyPr>
          <a:lstStyle/>
          <a:p>
            <a:pPr>
              <a:defRPr/>
            </a:pPr>
            <a:r>
              <a:rPr lang="en-CA" sz="3200" b="1" dirty="0" smtClean="0">
                <a:solidFill>
                  <a:schemeClr val="tx1"/>
                </a:solidFill>
                <a:effectLst/>
              </a:rPr>
              <a:t>Where to Look </a:t>
            </a:r>
            <a:endParaRPr lang="en-CA" sz="3200" b="1" dirty="0">
              <a:solidFill>
                <a:schemeClr val="tx1"/>
              </a:solidFill>
              <a:effectLst/>
            </a:endParaRPr>
          </a:p>
        </p:txBody>
      </p:sp>
    </p:spTree>
    <p:extLst>
      <p:ext uri="{BB962C8B-B14F-4D97-AF65-F5344CB8AC3E}">
        <p14:creationId xmlns:p14="http://schemas.microsoft.com/office/powerpoint/2010/main" val="12001431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3471</TotalTime>
  <Words>1415</Words>
  <Application>Microsoft Office PowerPoint</Application>
  <PresentationFormat>Custom</PresentationFormat>
  <Paragraphs>263</Paragraphs>
  <Slides>38</Slides>
  <Notes>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 Black</vt:lpstr>
      <vt:lpstr>Arial Narrow</vt:lpstr>
      <vt:lpstr>Calibri</vt:lpstr>
      <vt:lpstr>Comic Sans MS</vt:lpstr>
      <vt:lpstr>Lucida Sans Unicode</vt:lpstr>
      <vt:lpstr>Times New Roman</vt:lpstr>
      <vt:lpstr>Verdana</vt:lpstr>
      <vt:lpstr>Wingdings 2</vt:lpstr>
      <vt:lpstr>Wingdings 3</vt:lpstr>
      <vt:lpstr>Concourse</vt:lpstr>
      <vt:lpstr>Final Test (25%)– in class (week 10) </vt:lpstr>
      <vt:lpstr>INTERVIEWING</vt:lpstr>
      <vt:lpstr>PowerPoint Presentation</vt:lpstr>
      <vt:lpstr>Preparing for an Interview</vt:lpstr>
      <vt:lpstr>PowerPoint Presentation</vt:lpstr>
      <vt:lpstr>Goodwill Industries</vt:lpstr>
      <vt:lpstr>Why Research a Company?</vt:lpstr>
      <vt:lpstr>What to Research?</vt:lpstr>
      <vt:lpstr>Where to Look </vt:lpstr>
      <vt:lpstr>INTERVIEW ATTIRE IS NOT  CASUAL/BAR ATTIRE:</vt:lpstr>
      <vt:lpstr>Examples of Dress Attire</vt:lpstr>
      <vt:lpstr>WOMEN</vt:lpstr>
      <vt:lpstr>MEN</vt:lpstr>
      <vt:lpstr>What to Bring</vt:lpstr>
      <vt:lpstr>Stages of an Interview</vt:lpstr>
      <vt:lpstr>DURING THE INTERVIEW</vt:lpstr>
      <vt:lpstr>Prepare Questions YOU Could Ask</vt:lpstr>
      <vt:lpstr>INTERVIEW TIP</vt:lpstr>
      <vt:lpstr>The Importance of Non-Verbal Communication</vt:lpstr>
      <vt:lpstr>Telephone Interviews</vt:lpstr>
      <vt:lpstr>SELL Yourself!</vt:lpstr>
      <vt:lpstr>TELL ME ABOUT YOURSELF</vt:lpstr>
      <vt:lpstr>TELL ME ABOUT YOURSELF</vt:lpstr>
      <vt:lpstr>Tell me about yourself</vt:lpstr>
      <vt:lpstr>TELL ME ABOUT YOURSELF</vt:lpstr>
      <vt:lpstr>Behavioural Based Interviewing</vt:lpstr>
      <vt:lpstr>CREATING A PROOF STORY: BEHAVIOURAL INTERVIEWS</vt:lpstr>
      <vt:lpstr>ENHANCING YOUR PROOF STORY</vt:lpstr>
      <vt:lpstr>SAMPLE QUESTION</vt:lpstr>
      <vt:lpstr>SITUATION / TASK</vt:lpstr>
      <vt:lpstr>ACTION</vt:lpstr>
      <vt:lpstr>RESULT</vt:lpstr>
      <vt:lpstr>The Day of the Interview</vt:lpstr>
      <vt:lpstr>16 Ways to Mess Up An Interview </vt:lpstr>
      <vt:lpstr>Interview Success</vt:lpstr>
      <vt:lpstr>Video Examples:</vt:lpstr>
      <vt:lpstr>Links – Common Behavioural Interview Questions </vt:lpstr>
      <vt:lpstr>Week #8 – Online Work </vt:lpstr>
    </vt:vector>
  </TitlesOfParts>
  <Company>Template Central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Karen Hendra</dc:creator>
  <cp:lastModifiedBy>Alexandra Richardson</cp:lastModifiedBy>
  <cp:revision>219</cp:revision>
  <dcterms:created xsi:type="dcterms:W3CDTF">2003-07-07T01:05:15Z</dcterms:created>
  <dcterms:modified xsi:type="dcterms:W3CDTF">2018-05-01T14:10:45Z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TC011820411033</vt:lpwstr>
  </property>
</Properties>
</file>